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61" r:id="rId5"/>
    <p:sldId id="931" r:id="rId6"/>
    <p:sldId id="1006" r:id="rId7"/>
    <p:sldId id="982" r:id="rId8"/>
    <p:sldId id="1002" r:id="rId9"/>
    <p:sldId id="1005" r:id="rId10"/>
    <p:sldId id="974" r:id="rId11"/>
    <p:sldId id="1004" r:id="rId12"/>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A900"/>
    <a:srgbClr val="FFD975"/>
    <a:srgbClr val="7CE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74EE58-CA2A-4502-A840-96E28FC6B768}" v="5" dt="2026-06-19T17:01:03.4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8" autoAdjust="0"/>
    <p:restoredTop sz="61622" autoAdjust="0"/>
  </p:normalViewPr>
  <p:slideViewPr>
    <p:cSldViewPr snapToGrid="0">
      <p:cViewPr varScale="1">
        <p:scale>
          <a:sx n="98" d="100"/>
          <a:sy n="98" d="100"/>
        </p:scale>
        <p:origin x="5064" y="72"/>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A3A23A-BC3B-4818-9946-D1082DE615F1}"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9F37E73A-69CE-4F34-8A54-501AB305B496}">
      <dgm:prSet custT="1"/>
      <dgm:spPr/>
      <dgm:t>
        <a:bodyPr/>
        <a:lstStyle/>
        <a:p>
          <a:r>
            <a:rPr lang="en-GB" sz="2400" dirty="0"/>
            <a:t>5% increase in CMF</a:t>
          </a:r>
          <a:endParaRPr lang="en-US" sz="2400" dirty="0"/>
        </a:p>
      </dgm:t>
    </dgm:pt>
    <dgm:pt modelId="{CA3C4C79-0226-43FD-AAB5-84CF91B7B5A2}" type="parTrans" cxnId="{44D44079-4067-43AD-B6AB-F2A72110A084}">
      <dgm:prSet/>
      <dgm:spPr/>
      <dgm:t>
        <a:bodyPr/>
        <a:lstStyle/>
        <a:p>
          <a:endParaRPr lang="en-US" sz="2800"/>
        </a:p>
      </dgm:t>
    </dgm:pt>
    <dgm:pt modelId="{3091C7B3-3DBE-43E2-84BF-3A24B3A9AFA9}" type="sibTrans" cxnId="{44D44079-4067-43AD-B6AB-F2A72110A084}">
      <dgm:prSet/>
      <dgm:spPr/>
      <dgm:t>
        <a:bodyPr/>
        <a:lstStyle/>
        <a:p>
          <a:endParaRPr lang="en-US" sz="2800"/>
        </a:p>
      </dgm:t>
    </dgm:pt>
    <dgm:pt modelId="{2839EC63-8A66-460E-A20A-1C9EB2853F0B}">
      <dgm:prSet custT="1"/>
      <dgm:spPr/>
      <dgm:t>
        <a:bodyPr/>
        <a:lstStyle/>
        <a:p>
          <a:r>
            <a:rPr lang="en-GB" sz="2400" dirty="0"/>
            <a:t>3% increase in salaries, stipends &amp;  pensions</a:t>
          </a:r>
          <a:endParaRPr lang="en-US" sz="2400" dirty="0"/>
        </a:p>
      </dgm:t>
    </dgm:pt>
    <dgm:pt modelId="{A661EDE7-19B0-4D0D-868A-2F46C1A593F3}" type="parTrans" cxnId="{0E43FC74-0732-4131-A21B-1C30D2BD9F25}">
      <dgm:prSet/>
      <dgm:spPr/>
      <dgm:t>
        <a:bodyPr/>
        <a:lstStyle/>
        <a:p>
          <a:endParaRPr lang="en-US" sz="2800"/>
        </a:p>
      </dgm:t>
    </dgm:pt>
    <dgm:pt modelId="{CA1B0609-A370-4434-82CA-A06CE3307255}" type="sibTrans" cxnId="{0E43FC74-0732-4131-A21B-1C30D2BD9F25}">
      <dgm:prSet/>
      <dgm:spPr/>
      <dgm:t>
        <a:bodyPr/>
        <a:lstStyle/>
        <a:p>
          <a:endParaRPr lang="en-US" sz="2800"/>
        </a:p>
      </dgm:t>
    </dgm:pt>
    <dgm:pt modelId="{FCBD6AD4-A3F0-48E3-B16F-220E0E806AE1}">
      <dgm:prSet custT="1"/>
      <dgm:spPr/>
      <dgm:t>
        <a:bodyPr/>
        <a:lstStyle/>
        <a:p>
          <a:r>
            <a:rPr lang="en-GB" sz="2400" dirty="0"/>
            <a:t>3% increase in all other areas</a:t>
          </a:r>
          <a:endParaRPr lang="en-US" sz="2400" dirty="0"/>
        </a:p>
      </dgm:t>
    </dgm:pt>
    <dgm:pt modelId="{DB178FB1-884D-405E-8CAC-8E9154F053A0}" type="parTrans" cxnId="{7B32F7B2-424A-4093-B654-472A31F507B2}">
      <dgm:prSet/>
      <dgm:spPr/>
      <dgm:t>
        <a:bodyPr/>
        <a:lstStyle/>
        <a:p>
          <a:endParaRPr lang="en-US" sz="2800"/>
        </a:p>
      </dgm:t>
    </dgm:pt>
    <dgm:pt modelId="{5C9BE490-0CCF-454C-8AFB-D2EEA9746F61}" type="sibTrans" cxnId="{7B32F7B2-424A-4093-B654-472A31F507B2}">
      <dgm:prSet/>
      <dgm:spPr/>
      <dgm:t>
        <a:bodyPr/>
        <a:lstStyle/>
        <a:p>
          <a:endParaRPr lang="en-US" sz="2800"/>
        </a:p>
      </dgm:t>
    </dgm:pt>
    <dgm:pt modelId="{777F928F-82C9-4CD1-8FE4-A1304AF9AA6E}">
      <dgm:prSet custT="1"/>
      <dgm:spPr/>
      <dgm:t>
        <a:bodyPr/>
        <a:lstStyle/>
        <a:p>
          <a:r>
            <a:rPr lang="en-GB" sz="2400" dirty="0"/>
            <a:t>Investment income rebased for 2027</a:t>
          </a:r>
          <a:endParaRPr lang="en-US" sz="2400" dirty="0"/>
        </a:p>
      </dgm:t>
    </dgm:pt>
    <dgm:pt modelId="{6A5BE354-BE21-49EA-AC1F-AF75BF838B93}" type="parTrans" cxnId="{B9C9995F-F3E9-40EA-AE8B-5F407E641C89}">
      <dgm:prSet/>
      <dgm:spPr/>
      <dgm:t>
        <a:bodyPr/>
        <a:lstStyle/>
        <a:p>
          <a:endParaRPr lang="en-US" sz="2800"/>
        </a:p>
      </dgm:t>
    </dgm:pt>
    <dgm:pt modelId="{1DD8818A-3525-48FD-B83E-5F1D74C11C64}" type="sibTrans" cxnId="{B9C9995F-F3E9-40EA-AE8B-5F407E641C89}">
      <dgm:prSet/>
      <dgm:spPr/>
      <dgm:t>
        <a:bodyPr/>
        <a:lstStyle/>
        <a:p>
          <a:endParaRPr lang="en-US" sz="2800"/>
        </a:p>
      </dgm:t>
    </dgm:pt>
    <dgm:pt modelId="{3C197F0B-2CB6-48ED-B456-D8C94653FE65}">
      <dgm:prSet custT="1"/>
      <dgm:spPr/>
      <dgm:t>
        <a:bodyPr/>
        <a:lstStyle/>
        <a:p>
          <a:r>
            <a:rPr lang="en-GB" sz="2400" dirty="0"/>
            <a:t>Diocesan Finance Review (national)</a:t>
          </a:r>
          <a:endParaRPr lang="en-US" sz="2400" dirty="0"/>
        </a:p>
      </dgm:t>
    </dgm:pt>
    <dgm:pt modelId="{E657D04F-8A61-49EE-AA2B-DA476D227DFC}" type="parTrans" cxnId="{B05EC940-C249-4DFF-8F42-CB7D32909302}">
      <dgm:prSet/>
      <dgm:spPr/>
      <dgm:t>
        <a:bodyPr/>
        <a:lstStyle/>
        <a:p>
          <a:endParaRPr lang="en-US" sz="2800"/>
        </a:p>
      </dgm:t>
    </dgm:pt>
    <dgm:pt modelId="{202D9505-F9D0-4A4E-93E2-A8F78C1FF6BC}" type="sibTrans" cxnId="{B05EC940-C249-4DFF-8F42-CB7D32909302}">
      <dgm:prSet/>
      <dgm:spPr/>
      <dgm:t>
        <a:bodyPr/>
        <a:lstStyle/>
        <a:p>
          <a:endParaRPr lang="en-US" sz="2800"/>
        </a:p>
      </dgm:t>
    </dgm:pt>
    <dgm:pt modelId="{8185F995-48D0-40DA-AA0F-CE4629848066}">
      <dgm:prSet custT="1"/>
      <dgm:spPr/>
      <dgm:t>
        <a:bodyPr/>
        <a:lstStyle/>
        <a:p>
          <a:r>
            <a:rPr lang="en-GB" sz="2400" dirty="0"/>
            <a:t>Clergy Housing Strategy</a:t>
          </a:r>
          <a:endParaRPr lang="en-US" sz="2400" dirty="0"/>
        </a:p>
      </dgm:t>
    </dgm:pt>
    <dgm:pt modelId="{66EE24D8-689C-4D55-89F7-269104C38217}" type="parTrans" cxnId="{5F791194-79D8-4D99-BE6E-F4BC279E8546}">
      <dgm:prSet/>
      <dgm:spPr/>
      <dgm:t>
        <a:bodyPr/>
        <a:lstStyle/>
        <a:p>
          <a:endParaRPr lang="en-US" sz="2800"/>
        </a:p>
      </dgm:t>
    </dgm:pt>
    <dgm:pt modelId="{974074C4-C582-4E2A-B99A-7CAF6D1779EF}" type="sibTrans" cxnId="{5F791194-79D8-4D99-BE6E-F4BC279E8546}">
      <dgm:prSet/>
      <dgm:spPr/>
      <dgm:t>
        <a:bodyPr/>
        <a:lstStyle/>
        <a:p>
          <a:endParaRPr lang="en-US" sz="2800"/>
        </a:p>
      </dgm:t>
    </dgm:pt>
    <dgm:pt modelId="{2569CB35-3E37-44A9-BF61-371A8487277D}" type="pres">
      <dgm:prSet presAssocID="{10A3A23A-BC3B-4818-9946-D1082DE615F1}" presName="diagram" presStyleCnt="0">
        <dgm:presLayoutVars>
          <dgm:dir/>
          <dgm:resizeHandles val="exact"/>
        </dgm:presLayoutVars>
      </dgm:prSet>
      <dgm:spPr/>
    </dgm:pt>
    <dgm:pt modelId="{4D19F58E-EC52-4624-B241-D62CF88690C1}" type="pres">
      <dgm:prSet presAssocID="{9F37E73A-69CE-4F34-8A54-501AB305B496}" presName="node" presStyleLbl="node1" presStyleIdx="0" presStyleCnt="6">
        <dgm:presLayoutVars>
          <dgm:bulletEnabled val="1"/>
        </dgm:presLayoutVars>
      </dgm:prSet>
      <dgm:spPr/>
    </dgm:pt>
    <dgm:pt modelId="{FADEB85C-829B-46E2-A623-D3317BED15F3}" type="pres">
      <dgm:prSet presAssocID="{3091C7B3-3DBE-43E2-84BF-3A24B3A9AFA9}" presName="sibTrans" presStyleCnt="0"/>
      <dgm:spPr/>
    </dgm:pt>
    <dgm:pt modelId="{6AAEF5B3-CDCF-44CE-A53F-B26F5546FD46}" type="pres">
      <dgm:prSet presAssocID="{2839EC63-8A66-460E-A20A-1C9EB2853F0B}" presName="node" presStyleLbl="node1" presStyleIdx="1" presStyleCnt="6">
        <dgm:presLayoutVars>
          <dgm:bulletEnabled val="1"/>
        </dgm:presLayoutVars>
      </dgm:prSet>
      <dgm:spPr/>
    </dgm:pt>
    <dgm:pt modelId="{49765672-DE50-44A4-86AB-27FD8937AEA2}" type="pres">
      <dgm:prSet presAssocID="{CA1B0609-A370-4434-82CA-A06CE3307255}" presName="sibTrans" presStyleCnt="0"/>
      <dgm:spPr/>
    </dgm:pt>
    <dgm:pt modelId="{7D67E6EE-6AF5-4E08-A12E-607D3C898DAB}" type="pres">
      <dgm:prSet presAssocID="{FCBD6AD4-A3F0-48E3-B16F-220E0E806AE1}" presName="node" presStyleLbl="node1" presStyleIdx="2" presStyleCnt="6">
        <dgm:presLayoutVars>
          <dgm:bulletEnabled val="1"/>
        </dgm:presLayoutVars>
      </dgm:prSet>
      <dgm:spPr/>
    </dgm:pt>
    <dgm:pt modelId="{DDAE3552-D70E-4DED-8813-61DD72D9C6FD}" type="pres">
      <dgm:prSet presAssocID="{5C9BE490-0CCF-454C-8AFB-D2EEA9746F61}" presName="sibTrans" presStyleCnt="0"/>
      <dgm:spPr/>
    </dgm:pt>
    <dgm:pt modelId="{691F03E6-0FDC-46B7-8F0A-DC67C8BF6A11}" type="pres">
      <dgm:prSet presAssocID="{777F928F-82C9-4CD1-8FE4-A1304AF9AA6E}" presName="node" presStyleLbl="node1" presStyleIdx="3" presStyleCnt="6">
        <dgm:presLayoutVars>
          <dgm:bulletEnabled val="1"/>
        </dgm:presLayoutVars>
      </dgm:prSet>
      <dgm:spPr/>
    </dgm:pt>
    <dgm:pt modelId="{AA5DD35D-E58D-4F49-AD61-F8DB479A94E7}" type="pres">
      <dgm:prSet presAssocID="{1DD8818A-3525-48FD-B83E-5F1D74C11C64}" presName="sibTrans" presStyleCnt="0"/>
      <dgm:spPr/>
    </dgm:pt>
    <dgm:pt modelId="{47F097A0-6F35-435C-A60B-B418A9E0FCB8}" type="pres">
      <dgm:prSet presAssocID="{3C197F0B-2CB6-48ED-B456-D8C94653FE65}" presName="node" presStyleLbl="node1" presStyleIdx="4" presStyleCnt="6">
        <dgm:presLayoutVars>
          <dgm:bulletEnabled val="1"/>
        </dgm:presLayoutVars>
      </dgm:prSet>
      <dgm:spPr/>
    </dgm:pt>
    <dgm:pt modelId="{00CAE80A-6E30-4C70-8949-E0D66D1A85F4}" type="pres">
      <dgm:prSet presAssocID="{202D9505-F9D0-4A4E-93E2-A8F78C1FF6BC}" presName="sibTrans" presStyleCnt="0"/>
      <dgm:spPr/>
    </dgm:pt>
    <dgm:pt modelId="{CDF9DE83-B5A5-4CD0-86BC-2C2A2C5FF438}" type="pres">
      <dgm:prSet presAssocID="{8185F995-48D0-40DA-AA0F-CE4629848066}" presName="node" presStyleLbl="node1" presStyleIdx="5" presStyleCnt="6">
        <dgm:presLayoutVars>
          <dgm:bulletEnabled val="1"/>
        </dgm:presLayoutVars>
      </dgm:prSet>
      <dgm:spPr/>
    </dgm:pt>
  </dgm:ptLst>
  <dgm:cxnLst>
    <dgm:cxn modelId="{A31E2505-F105-4B43-9D6E-6FF4653643D1}" type="presOf" srcId="{3C197F0B-2CB6-48ED-B456-D8C94653FE65}" destId="{47F097A0-6F35-435C-A60B-B418A9E0FCB8}" srcOrd="0" destOrd="0" presId="urn:microsoft.com/office/officeart/2005/8/layout/default"/>
    <dgm:cxn modelId="{0AF46214-14F8-4DF2-B275-D62E7A918134}" type="presOf" srcId="{FCBD6AD4-A3F0-48E3-B16F-220E0E806AE1}" destId="{7D67E6EE-6AF5-4E08-A12E-607D3C898DAB}" srcOrd="0" destOrd="0" presId="urn:microsoft.com/office/officeart/2005/8/layout/default"/>
    <dgm:cxn modelId="{6CAC9F1C-B9E1-4BBA-8861-BC98B330A685}" type="presOf" srcId="{10A3A23A-BC3B-4818-9946-D1082DE615F1}" destId="{2569CB35-3E37-44A9-BF61-371A8487277D}" srcOrd="0" destOrd="0" presId="urn:microsoft.com/office/officeart/2005/8/layout/default"/>
    <dgm:cxn modelId="{B05EC940-C249-4DFF-8F42-CB7D32909302}" srcId="{10A3A23A-BC3B-4818-9946-D1082DE615F1}" destId="{3C197F0B-2CB6-48ED-B456-D8C94653FE65}" srcOrd="4" destOrd="0" parTransId="{E657D04F-8A61-49EE-AA2B-DA476D227DFC}" sibTransId="{202D9505-F9D0-4A4E-93E2-A8F78C1FF6BC}"/>
    <dgm:cxn modelId="{B9C9995F-F3E9-40EA-AE8B-5F407E641C89}" srcId="{10A3A23A-BC3B-4818-9946-D1082DE615F1}" destId="{777F928F-82C9-4CD1-8FE4-A1304AF9AA6E}" srcOrd="3" destOrd="0" parTransId="{6A5BE354-BE21-49EA-AC1F-AF75BF838B93}" sibTransId="{1DD8818A-3525-48FD-B83E-5F1D74C11C64}"/>
    <dgm:cxn modelId="{0E43FC74-0732-4131-A21B-1C30D2BD9F25}" srcId="{10A3A23A-BC3B-4818-9946-D1082DE615F1}" destId="{2839EC63-8A66-460E-A20A-1C9EB2853F0B}" srcOrd="1" destOrd="0" parTransId="{A661EDE7-19B0-4D0D-868A-2F46C1A593F3}" sibTransId="{CA1B0609-A370-4434-82CA-A06CE3307255}"/>
    <dgm:cxn modelId="{44D44079-4067-43AD-B6AB-F2A72110A084}" srcId="{10A3A23A-BC3B-4818-9946-D1082DE615F1}" destId="{9F37E73A-69CE-4F34-8A54-501AB305B496}" srcOrd="0" destOrd="0" parTransId="{CA3C4C79-0226-43FD-AAB5-84CF91B7B5A2}" sibTransId="{3091C7B3-3DBE-43E2-84BF-3A24B3A9AFA9}"/>
    <dgm:cxn modelId="{CC68C788-E178-4B02-A708-2B21E07FBD6A}" type="presOf" srcId="{777F928F-82C9-4CD1-8FE4-A1304AF9AA6E}" destId="{691F03E6-0FDC-46B7-8F0A-DC67C8BF6A11}" srcOrd="0" destOrd="0" presId="urn:microsoft.com/office/officeart/2005/8/layout/default"/>
    <dgm:cxn modelId="{5F791194-79D8-4D99-BE6E-F4BC279E8546}" srcId="{10A3A23A-BC3B-4818-9946-D1082DE615F1}" destId="{8185F995-48D0-40DA-AA0F-CE4629848066}" srcOrd="5" destOrd="0" parTransId="{66EE24D8-689C-4D55-89F7-269104C38217}" sibTransId="{974074C4-C582-4E2A-B99A-7CAF6D1779EF}"/>
    <dgm:cxn modelId="{BC92D0B1-AF6C-4BE6-B2C9-2702D1F0A301}" type="presOf" srcId="{9F37E73A-69CE-4F34-8A54-501AB305B496}" destId="{4D19F58E-EC52-4624-B241-D62CF88690C1}" srcOrd="0" destOrd="0" presId="urn:microsoft.com/office/officeart/2005/8/layout/default"/>
    <dgm:cxn modelId="{7B32F7B2-424A-4093-B654-472A31F507B2}" srcId="{10A3A23A-BC3B-4818-9946-D1082DE615F1}" destId="{FCBD6AD4-A3F0-48E3-B16F-220E0E806AE1}" srcOrd="2" destOrd="0" parTransId="{DB178FB1-884D-405E-8CAC-8E9154F053A0}" sibTransId="{5C9BE490-0CCF-454C-8AFB-D2EEA9746F61}"/>
    <dgm:cxn modelId="{AD5D96D7-8DB3-4C30-BDDD-2AEEA3F9D717}" type="presOf" srcId="{8185F995-48D0-40DA-AA0F-CE4629848066}" destId="{CDF9DE83-B5A5-4CD0-86BC-2C2A2C5FF438}" srcOrd="0" destOrd="0" presId="urn:microsoft.com/office/officeart/2005/8/layout/default"/>
    <dgm:cxn modelId="{65FAF4DD-E573-46F8-90D2-7EED217E8BD0}" type="presOf" srcId="{2839EC63-8A66-460E-A20A-1C9EB2853F0B}" destId="{6AAEF5B3-CDCF-44CE-A53F-B26F5546FD46}" srcOrd="0" destOrd="0" presId="urn:microsoft.com/office/officeart/2005/8/layout/default"/>
    <dgm:cxn modelId="{2CB87CBC-0718-46F2-B2BA-4FB866855B3F}" type="presParOf" srcId="{2569CB35-3E37-44A9-BF61-371A8487277D}" destId="{4D19F58E-EC52-4624-B241-D62CF88690C1}" srcOrd="0" destOrd="0" presId="urn:microsoft.com/office/officeart/2005/8/layout/default"/>
    <dgm:cxn modelId="{EB6B4DF9-0805-40A4-920B-D1D7E47BD04E}" type="presParOf" srcId="{2569CB35-3E37-44A9-BF61-371A8487277D}" destId="{FADEB85C-829B-46E2-A623-D3317BED15F3}" srcOrd="1" destOrd="0" presId="urn:microsoft.com/office/officeart/2005/8/layout/default"/>
    <dgm:cxn modelId="{90814CA7-5318-4EE4-854D-CC92DF3016D4}" type="presParOf" srcId="{2569CB35-3E37-44A9-BF61-371A8487277D}" destId="{6AAEF5B3-CDCF-44CE-A53F-B26F5546FD46}" srcOrd="2" destOrd="0" presId="urn:microsoft.com/office/officeart/2005/8/layout/default"/>
    <dgm:cxn modelId="{2954A8DE-217C-4DBB-8501-604AA74D0218}" type="presParOf" srcId="{2569CB35-3E37-44A9-BF61-371A8487277D}" destId="{49765672-DE50-44A4-86AB-27FD8937AEA2}" srcOrd="3" destOrd="0" presId="urn:microsoft.com/office/officeart/2005/8/layout/default"/>
    <dgm:cxn modelId="{B3D82DFE-F2B0-494E-9C10-8087206A461B}" type="presParOf" srcId="{2569CB35-3E37-44A9-BF61-371A8487277D}" destId="{7D67E6EE-6AF5-4E08-A12E-607D3C898DAB}" srcOrd="4" destOrd="0" presId="urn:microsoft.com/office/officeart/2005/8/layout/default"/>
    <dgm:cxn modelId="{F0CDA648-76F9-4BAF-8B7D-3F1E04B19110}" type="presParOf" srcId="{2569CB35-3E37-44A9-BF61-371A8487277D}" destId="{DDAE3552-D70E-4DED-8813-61DD72D9C6FD}" srcOrd="5" destOrd="0" presId="urn:microsoft.com/office/officeart/2005/8/layout/default"/>
    <dgm:cxn modelId="{656457E9-C772-44DD-B8CA-0B77E057D668}" type="presParOf" srcId="{2569CB35-3E37-44A9-BF61-371A8487277D}" destId="{691F03E6-0FDC-46B7-8F0A-DC67C8BF6A11}" srcOrd="6" destOrd="0" presId="urn:microsoft.com/office/officeart/2005/8/layout/default"/>
    <dgm:cxn modelId="{5C77DB4F-30C4-48CD-B4A8-F0E7DD273516}" type="presParOf" srcId="{2569CB35-3E37-44A9-BF61-371A8487277D}" destId="{AA5DD35D-E58D-4F49-AD61-F8DB479A94E7}" srcOrd="7" destOrd="0" presId="urn:microsoft.com/office/officeart/2005/8/layout/default"/>
    <dgm:cxn modelId="{DA63B696-88CD-4F3D-9F87-93EC639E9645}" type="presParOf" srcId="{2569CB35-3E37-44A9-BF61-371A8487277D}" destId="{47F097A0-6F35-435C-A60B-B418A9E0FCB8}" srcOrd="8" destOrd="0" presId="urn:microsoft.com/office/officeart/2005/8/layout/default"/>
    <dgm:cxn modelId="{5ACF1107-30A5-4CBB-B2E3-B1D6802DB385}" type="presParOf" srcId="{2569CB35-3E37-44A9-BF61-371A8487277D}" destId="{00CAE80A-6E30-4C70-8949-E0D66D1A85F4}" srcOrd="9" destOrd="0" presId="urn:microsoft.com/office/officeart/2005/8/layout/default"/>
    <dgm:cxn modelId="{012924D5-18AF-4ED4-8D31-BDC1E3DE5F1D}" type="presParOf" srcId="{2569CB35-3E37-44A9-BF61-371A8487277D}" destId="{CDF9DE83-B5A5-4CD0-86BC-2C2A2C5FF43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08AD4E-93C0-4D0B-9F9C-FF0889F202B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CCB804D-7FB7-4561-AA87-C1066F679D3B}">
      <dgm:prSet/>
      <dgm:spPr/>
      <dgm:t>
        <a:bodyPr/>
        <a:lstStyle/>
        <a:p>
          <a:r>
            <a:rPr lang="en-GB"/>
            <a:t>Diocesan Team Review</a:t>
          </a:r>
          <a:endParaRPr lang="en-US"/>
        </a:p>
      </dgm:t>
    </dgm:pt>
    <dgm:pt modelId="{8096F25C-076A-4E41-8DB1-A69CF2008980}" type="parTrans" cxnId="{164B205D-0EA4-467E-B282-3C3EFFB7516A}">
      <dgm:prSet/>
      <dgm:spPr/>
      <dgm:t>
        <a:bodyPr/>
        <a:lstStyle/>
        <a:p>
          <a:endParaRPr lang="en-US"/>
        </a:p>
      </dgm:t>
    </dgm:pt>
    <dgm:pt modelId="{F198C8EA-4AB1-4001-B965-C889F121C82C}" type="sibTrans" cxnId="{164B205D-0EA4-467E-B282-3C3EFFB7516A}">
      <dgm:prSet/>
      <dgm:spPr/>
      <dgm:t>
        <a:bodyPr/>
        <a:lstStyle/>
        <a:p>
          <a:endParaRPr lang="en-US"/>
        </a:p>
      </dgm:t>
    </dgm:pt>
    <dgm:pt modelId="{FF18526B-0D1B-4D6C-A6FB-98895C31AC1D}">
      <dgm:prSet/>
      <dgm:spPr/>
      <dgm:t>
        <a:bodyPr/>
        <a:lstStyle/>
        <a:p>
          <a:r>
            <a:rPr lang="en-GB" dirty="0"/>
            <a:t>Walking the Wessex Way: application to the Diocesan Investment Programme</a:t>
          </a:r>
          <a:endParaRPr lang="en-US" dirty="0"/>
        </a:p>
      </dgm:t>
    </dgm:pt>
    <dgm:pt modelId="{90C1E7D8-D615-444F-9712-2AB17BB59C84}" type="parTrans" cxnId="{36E19B7E-5937-4844-A0AB-0F7F2FD21468}">
      <dgm:prSet/>
      <dgm:spPr/>
      <dgm:t>
        <a:bodyPr/>
        <a:lstStyle/>
        <a:p>
          <a:endParaRPr lang="en-US"/>
        </a:p>
      </dgm:t>
    </dgm:pt>
    <dgm:pt modelId="{86771B7B-933F-49BA-ACD7-03181CA8D460}" type="sibTrans" cxnId="{36E19B7E-5937-4844-A0AB-0F7F2FD21468}">
      <dgm:prSet/>
      <dgm:spPr/>
      <dgm:t>
        <a:bodyPr/>
        <a:lstStyle/>
        <a:p>
          <a:endParaRPr lang="en-US"/>
        </a:p>
      </dgm:t>
    </dgm:pt>
    <dgm:pt modelId="{1B0B9807-24D9-4856-9131-C762232575C0}">
      <dgm:prSet/>
      <dgm:spPr/>
      <dgm:t>
        <a:bodyPr/>
        <a:lstStyle/>
        <a:p>
          <a:r>
            <a:rPr lang="en-GB"/>
            <a:t>The Path to Sustainability</a:t>
          </a:r>
          <a:endParaRPr lang="en-US"/>
        </a:p>
      </dgm:t>
    </dgm:pt>
    <dgm:pt modelId="{81104539-D57A-4803-8953-B39ADA56E53F}" type="parTrans" cxnId="{D5341F54-8FD8-46F1-9150-F2013088CC59}">
      <dgm:prSet/>
      <dgm:spPr/>
      <dgm:t>
        <a:bodyPr/>
        <a:lstStyle/>
        <a:p>
          <a:endParaRPr lang="en-US"/>
        </a:p>
      </dgm:t>
    </dgm:pt>
    <dgm:pt modelId="{5A03FFF1-45C1-4887-ADEA-92970C6B4259}" type="sibTrans" cxnId="{D5341F54-8FD8-46F1-9150-F2013088CC59}">
      <dgm:prSet/>
      <dgm:spPr/>
      <dgm:t>
        <a:bodyPr/>
        <a:lstStyle/>
        <a:p>
          <a:endParaRPr lang="en-US"/>
        </a:p>
      </dgm:t>
    </dgm:pt>
    <dgm:pt modelId="{CF02406C-1D53-4857-8C0C-64150665B6A0}">
      <dgm:prSet/>
      <dgm:spPr/>
      <dgm:t>
        <a:bodyPr/>
        <a:lstStyle/>
        <a:p>
          <a:r>
            <a:rPr lang="en-GB" dirty="0"/>
            <a:t>Review of Diocesan Investment Managers</a:t>
          </a:r>
          <a:endParaRPr lang="en-US" dirty="0"/>
        </a:p>
      </dgm:t>
    </dgm:pt>
    <dgm:pt modelId="{A48E79A2-EC9C-4501-BAF9-5AB11205F24F}" type="parTrans" cxnId="{5303F8F2-CA07-4FD2-980B-2C57BF09AB40}">
      <dgm:prSet/>
      <dgm:spPr/>
      <dgm:t>
        <a:bodyPr/>
        <a:lstStyle/>
        <a:p>
          <a:endParaRPr lang="en-US"/>
        </a:p>
      </dgm:t>
    </dgm:pt>
    <dgm:pt modelId="{DAA1064D-CC17-47BA-83B6-9AD2C7736705}" type="sibTrans" cxnId="{5303F8F2-CA07-4FD2-980B-2C57BF09AB40}">
      <dgm:prSet/>
      <dgm:spPr/>
      <dgm:t>
        <a:bodyPr/>
        <a:lstStyle/>
        <a:p>
          <a:endParaRPr lang="en-US"/>
        </a:p>
      </dgm:t>
    </dgm:pt>
    <dgm:pt modelId="{77F9B7CF-F497-484C-96E7-5A9E5C26DC17}" type="pres">
      <dgm:prSet presAssocID="{B408AD4E-93C0-4D0B-9F9C-FF0889F202BD}" presName="linear" presStyleCnt="0">
        <dgm:presLayoutVars>
          <dgm:animLvl val="lvl"/>
          <dgm:resizeHandles val="exact"/>
        </dgm:presLayoutVars>
      </dgm:prSet>
      <dgm:spPr/>
    </dgm:pt>
    <dgm:pt modelId="{7476BE80-2DD7-47CC-83A9-BAC34B7AFB23}" type="pres">
      <dgm:prSet presAssocID="{ECCB804D-7FB7-4561-AA87-C1066F679D3B}" presName="parentText" presStyleLbl="node1" presStyleIdx="0" presStyleCnt="4">
        <dgm:presLayoutVars>
          <dgm:chMax val="0"/>
          <dgm:bulletEnabled val="1"/>
        </dgm:presLayoutVars>
      </dgm:prSet>
      <dgm:spPr/>
    </dgm:pt>
    <dgm:pt modelId="{805E6AD9-2ABD-423B-AA80-A3412A4336C0}" type="pres">
      <dgm:prSet presAssocID="{F198C8EA-4AB1-4001-B965-C889F121C82C}" presName="spacer" presStyleCnt="0"/>
      <dgm:spPr/>
    </dgm:pt>
    <dgm:pt modelId="{E01E399B-7E5B-4783-9A09-408359CB3190}" type="pres">
      <dgm:prSet presAssocID="{FF18526B-0D1B-4D6C-A6FB-98895C31AC1D}" presName="parentText" presStyleLbl="node1" presStyleIdx="1" presStyleCnt="4">
        <dgm:presLayoutVars>
          <dgm:chMax val="0"/>
          <dgm:bulletEnabled val="1"/>
        </dgm:presLayoutVars>
      </dgm:prSet>
      <dgm:spPr/>
    </dgm:pt>
    <dgm:pt modelId="{33E881C4-3975-40BF-96A5-D47724C9DB26}" type="pres">
      <dgm:prSet presAssocID="{86771B7B-933F-49BA-ACD7-03181CA8D460}" presName="spacer" presStyleCnt="0"/>
      <dgm:spPr/>
    </dgm:pt>
    <dgm:pt modelId="{CD20FD93-A779-4891-90F6-675E651EB56D}" type="pres">
      <dgm:prSet presAssocID="{1B0B9807-24D9-4856-9131-C762232575C0}" presName="parentText" presStyleLbl="node1" presStyleIdx="2" presStyleCnt="4">
        <dgm:presLayoutVars>
          <dgm:chMax val="0"/>
          <dgm:bulletEnabled val="1"/>
        </dgm:presLayoutVars>
      </dgm:prSet>
      <dgm:spPr/>
    </dgm:pt>
    <dgm:pt modelId="{4EA594CF-F102-471E-8605-EA3456996D27}" type="pres">
      <dgm:prSet presAssocID="{5A03FFF1-45C1-4887-ADEA-92970C6B4259}" presName="spacer" presStyleCnt="0"/>
      <dgm:spPr/>
    </dgm:pt>
    <dgm:pt modelId="{F509115B-EBB6-46B8-8AE3-FEC402F4F997}" type="pres">
      <dgm:prSet presAssocID="{CF02406C-1D53-4857-8C0C-64150665B6A0}" presName="parentText" presStyleLbl="node1" presStyleIdx="3" presStyleCnt="4">
        <dgm:presLayoutVars>
          <dgm:chMax val="0"/>
          <dgm:bulletEnabled val="1"/>
        </dgm:presLayoutVars>
      </dgm:prSet>
      <dgm:spPr/>
    </dgm:pt>
  </dgm:ptLst>
  <dgm:cxnLst>
    <dgm:cxn modelId="{0B7C482C-C9EF-4D95-8402-A7A2055AB6E8}" type="presOf" srcId="{B408AD4E-93C0-4D0B-9F9C-FF0889F202BD}" destId="{77F9B7CF-F497-484C-96E7-5A9E5C26DC17}" srcOrd="0" destOrd="0" presId="urn:microsoft.com/office/officeart/2005/8/layout/vList2"/>
    <dgm:cxn modelId="{4F263D31-080E-4FF8-B64D-43E48F4A94F1}" type="presOf" srcId="{FF18526B-0D1B-4D6C-A6FB-98895C31AC1D}" destId="{E01E399B-7E5B-4783-9A09-408359CB3190}" srcOrd="0" destOrd="0" presId="urn:microsoft.com/office/officeart/2005/8/layout/vList2"/>
    <dgm:cxn modelId="{D4F1B439-B18D-444B-B94B-D88488786866}" type="presOf" srcId="{ECCB804D-7FB7-4561-AA87-C1066F679D3B}" destId="{7476BE80-2DD7-47CC-83A9-BAC34B7AFB23}" srcOrd="0" destOrd="0" presId="urn:microsoft.com/office/officeart/2005/8/layout/vList2"/>
    <dgm:cxn modelId="{164B205D-0EA4-467E-B282-3C3EFFB7516A}" srcId="{B408AD4E-93C0-4D0B-9F9C-FF0889F202BD}" destId="{ECCB804D-7FB7-4561-AA87-C1066F679D3B}" srcOrd="0" destOrd="0" parTransId="{8096F25C-076A-4E41-8DB1-A69CF2008980}" sibTransId="{F198C8EA-4AB1-4001-B965-C889F121C82C}"/>
    <dgm:cxn modelId="{DE4B4441-7EAE-4FC8-ABF2-9615531E6DCC}" type="presOf" srcId="{CF02406C-1D53-4857-8C0C-64150665B6A0}" destId="{F509115B-EBB6-46B8-8AE3-FEC402F4F997}" srcOrd="0" destOrd="0" presId="urn:microsoft.com/office/officeart/2005/8/layout/vList2"/>
    <dgm:cxn modelId="{D5341F54-8FD8-46F1-9150-F2013088CC59}" srcId="{B408AD4E-93C0-4D0B-9F9C-FF0889F202BD}" destId="{1B0B9807-24D9-4856-9131-C762232575C0}" srcOrd="2" destOrd="0" parTransId="{81104539-D57A-4803-8953-B39ADA56E53F}" sibTransId="{5A03FFF1-45C1-4887-ADEA-92970C6B4259}"/>
    <dgm:cxn modelId="{36E19B7E-5937-4844-A0AB-0F7F2FD21468}" srcId="{B408AD4E-93C0-4D0B-9F9C-FF0889F202BD}" destId="{FF18526B-0D1B-4D6C-A6FB-98895C31AC1D}" srcOrd="1" destOrd="0" parTransId="{90C1E7D8-D615-444F-9712-2AB17BB59C84}" sibTransId="{86771B7B-933F-49BA-ACD7-03181CA8D460}"/>
    <dgm:cxn modelId="{ACD81CEC-81DA-441B-969B-BF94FFF4B74E}" type="presOf" srcId="{1B0B9807-24D9-4856-9131-C762232575C0}" destId="{CD20FD93-A779-4891-90F6-675E651EB56D}" srcOrd="0" destOrd="0" presId="urn:microsoft.com/office/officeart/2005/8/layout/vList2"/>
    <dgm:cxn modelId="{5303F8F2-CA07-4FD2-980B-2C57BF09AB40}" srcId="{B408AD4E-93C0-4D0B-9F9C-FF0889F202BD}" destId="{CF02406C-1D53-4857-8C0C-64150665B6A0}" srcOrd="3" destOrd="0" parTransId="{A48E79A2-EC9C-4501-BAF9-5AB11205F24F}" sibTransId="{DAA1064D-CC17-47BA-83B6-9AD2C7736705}"/>
    <dgm:cxn modelId="{C3850693-540F-4813-95DF-E74B7259A916}" type="presParOf" srcId="{77F9B7CF-F497-484C-96E7-5A9E5C26DC17}" destId="{7476BE80-2DD7-47CC-83A9-BAC34B7AFB23}" srcOrd="0" destOrd="0" presId="urn:microsoft.com/office/officeart/2005/8/layout/vList2"/>
    <dgm:cxn modelId="{A1284608-180F-46DC-98D2-3D7D0C86C229}" type="presParOf" srcId="{77F9B7CF-F497-484C-96E7-5A9E5C26DC17}" destId="{805E6AD9-2ABD-423B-AA80-A3412A4336C0}" srcOrd="1" destOrd="0" presId="urn:microsoft.com/office/officeart/2005/8/layout/vList2"/>
    <dgm:cxn modelId="{4B7FD9FD-533D-4F04-9677-E033054A7F24}" type="presParOf" srcId="{77F9B7CF-F497-484C-96E7-5A9E5C26DC17}" destId="{E01E399B-7E5B-4783-9A09-408359CB3190}" srcOrd="2" destOrd="0" presId="urn:microsoft.com/office/officeart/2005/8/layout/vList2"/>
    <dgm:cxn modelId="{F7788C5C-1EF1-4A79-B754-A4A7AA56CB41}" type="presParOf" srcId="{77F9B7CF-F497-484C-96E7-5A9E5C26DC17}" destId="{33E881C4-3975-40BF-96A5-D47724C9DB26}" srcOrd="3" destOrd="0" presId="urn:microsoft.com/office/officeart/2005/8/layout/vList2"/>
    <dgm:cxn modelId="{A0937C33-6FC6-40D8-86ED-226BF748D3E4}" type="presParOf" srcId="{77F9B7CF-F497-484C-96E7-5A9E5C26DC17}" destId="{CD20FD93-A779-4891-90F6-675E651EB56D}" srcOrd="4" destOrd="0" presId="urn:microsoft.com/office/officeart/2005/8/layout/vList2"/>
    <dgm:cxn modelId="{4171D5C2-732A-4542-B752-AC0B8EBF6208}" type="presParOf" srcId="{77F9B7CF-F497-484C-96E7-5A9E5C26DC17}" destId="{4EA594CF-F102-471E-8605-EA3456996D27}" srcOrd="5" destOrd="0" presId="urn:microsoft.com/office/officeart/2005/8/layout/vList2"/>
    <dgm:cxn modelId="{74777619-AA6C-4ED0-A5AB-43094AE36D19}" type="presParOf" srcId="{77F9B7CF-F497-484C-96E7-5A9E5C26DC17}" destId="{F509115B-EBB6-46B8-8AE3-FEC402F4F99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9F58E-EC52-4624-B241-D62CF88690C1}">
      <dsp:nvSpPr>
        <dsp:cNvPr id="0" name=""/>
        <dsp:cNvSpPr/>
      </dsp:nvSpPr>
      <dsp:spPr>
        <a:xfrm>
          <a:off x="0"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5% increase in CMF</a:t>
          </a:r>
          <a:endParaRPr lang="en-US" sz="2400" kern="1200" dirty="0"/>
        </a:p>
      </dsp:txBody>
      <dsp:txXfrm>
        <a:off x="0" y="39687"/>
        <a:ext cx="3286125" cy="1971675"/>
      </dsp:txXfrm>
    </dsp:sp>
    <dsp:sp modelId="{6AAEF5B3-CDCF-44CE-A53F-B26F5546FD46}">
      <dsp:nvSpPr>
        <dsp:cNvPr id="0" name=""/>
        <dsp:cNvSpPr/>
      </dsp:nvSpPr>
      <dsp:spPr>
        <a:xfrm>
          <a:off x="3614737"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3% increase in salaries, stipends &amp;  pensions</a:t>
          </a:r>
          <a:endParaRPr lang="en-US" sz="2400" kern="1200" dirty="0"/>
        </a:p>
      </dsp:txBody>
      <dsp:txXfrm>
        <a:off x="3614737" y="39687"/>
        <a:ext cx="3286125" cy="1971675"/>
      </dsp:txXfrm>
    </dsp:sp>
    <dsp:sp modelId="{7D67E6EE-6AF5-4E08-A12E-607D3C898DAB}">
      <dsp:nvSpPr>
        <dsp:cNvPr id="0" name=""/>
        <dsp:cNvSpPr/>
      </dsp:nvSpPr>
      <dsp:spPr>
        <a:xfrm>
          <a:off x="7229475"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3% increase in all other areas</a:t>
          </a:r>
          <a:endParaRPr lang="en-US" sz="2400" kern="1200" dirty="0"/>
        </a:p>
      </dsp:txBody>
      <dsp:txXfrm>
        <a:off x="7229475" y="39687"/>
        <a:ext cx="3286125" cy="1971675"/>
      </dsp:txXfrm>
    </dsp:sp>
    <dsp:sp modelId="{691F03E6-0FDC-46B7-8F0A-DC67C8BF6A11}">
      <dsp:nvSpPr>
        <dsp:cNvPr id="0" name=""/>
        <dsp:cNvSpPr/>
      </dsp:nvSpPr>
      <dsp:spPr>
        <a:xfrm>
          <a:off x="0"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Investment income rebased for 2027</a:t>
          </a:r>
          <a:endParaRPr lang="en-US" sz="2400" kern="1200" dirty="0"/>
        </a:p>
      </dsp:txBody>
      <dsp:txXfrm>
        <a:off x="0" y="2339975"/>
        <a:ext cx="3286125" cy="1971675"/>
      </dsp:txXfrm>
    </dsp:sp>
    <dsp:sp modelId="{47F097A0-6F35-435C-A60B-B418A9E0FCB8}">
      <dsp:nvSpPr>
        <dsp:cNvPr id="0" name=""/>
        <dsp:cNvSpPr/>
      </dsp:nvSpPr>
      <dsp:spPr>
        <a:xfrm>
          <a:off x="3614737"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Diocesan Finance Review (national)</a:t>
          </a:r>
          <a:endParaRPr lang="en-US" sz="2400" kern="1200" dirty="0"/>
        </a:p>
      </dsp:txBody>
      <dsp:txXfrm>
        <a:off x="3614737" y="2339975"/>
        <a:ext cx="3286125" cy="1971675"/>
      </dsp:txXfrm>
    </dsp:sp>
    <dsp:sp modelId="{CDF9DE83-B5A5-4CD0-86BC-2C2A2C5FF438}">
      <dsp:nvSpPr>
        <dsp:cNvPr id="0" name=""/>
        <dsp:cNvSpPr/>
      </dsp:nvSpPr>
      <dsp:spPr>
        <a:xfrm>
          <a:off x="7229475"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Clergy Housing Strategy</a:t>
          </a:r>
          <a:endParaRPr lang="en-US" sz="2400" kern="1200" dirty="0"/>
        </a:p>
      </dsp:txBody>
      <dsp:txXfrm>
        <a:off x="7229475" y="2339975"/>
        <a:ext cx="3286125" cy="1971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76BE80-2DD7-47CC-83A9-BAC34B7AFB23}">
      <dsp:nvSpPr>
        <dsp:cNvPr id="0" name=""/>
        <dsp:cNvSpPr/>
      </dsp:nvSpPr>
      <dsp:spPr>
        <a:xfrm>
          <a:off x="0" y="91243"/>
          <a:ext cx="6172199" cy="1112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t>Diocesan Team Review</a:t>
          </a:r>
          <a:endParaRPr lang="en-US" sz="2800" kern="1200"/>
        </a:p>
      </dsp:txBody>
      <dsp:txXfrm>
        <a:off x="54298" y="145541"/>
        <a:ext cx="6063603" cy="1003708"/>
      </dsp:txXfrm>
    </dsp:sp>
    <dsp:sp modelId="{E01E399B-7E5B-4783-9A09-408359CB3190}">
      <dsp:nvSpPr>
        <dsp:cNvPr id="0" name=""/>
        <dsp:cNvSpPr/>
      </dsp:nvSpPr>
      <dsp:spPr>
        <a:xfrm>
          <a:off x="0" y="1284188"/>
          <a:ext cx="6172199" cy="1112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a:t>Walking the Wessex Way: application to the Diocesan Investment Programme</a:t>
          </a:r>
          <a:endParaRPr lang="en-US" sz="2800" kern="1200" dirty="0"/>
        </a:p>
      </dsp:txBody>
      <dsp:txXfrm>
        <a:off x="54298" y="1338486"/>
        <a:ext cx="6063603" cy="1003708"/>
      </dsp:txXfrm>
    </dsp:sp>
    <dsp:sp modelId="{CD20FD93-A779-4891-90F6-675E651EB56D}">
      <dsp:nvSpPr>
        <dsp:cNvPr id="0" name=""/>
        <dsp:cNvSpPr/>
      </dsp:nvSpPr>
      <dsp:spPr>
        <a:xfrm>
          <a:off x="0" y="2477132"/>
          <a:ext cx="6172199" cy="1112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t>The Path to Sustainability</a:t>
          </a:r>
          <a:endParaRPr lang="en-US" sz="2800" kern="1200"/>
        </a:p>
      </dsp:txBody>
      <dsp:txXfrm>
        <a:off x="54298" y="2531430"/>
        <a:ext cx="6063603" cy="1003708"/>
      </dsp:txXfrm>
    </dsp:sp>
    <dsp:sp modelId="{F509115B-EBB6-46B8-8AE3-FEC402F4F997}">
      <dsp:nvSpPr>
        <dsp:cNvPr id="0" name=""/>
        <dsp:cNvSpPr/>
      </dsp:nvSpPr>
      <dsp:spPr>
        <a:xfrm>
          <a:off x="0" y="3670076"/>
          <a:ext cx="6172199" cy="1112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a:t>Review of Diocesan Investment Managers</a:t>
          </a:r>
          <a:endParaRPr lang="en-US" sz="2800" kern="1200" dirty="0"/>
        </a:p>
      </dsp:txBody>
      <dsp:txXfrm>
        <a:off x="54298" y="3724374"/>
        <a:ext cx="6063603" cy="100370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114766CB-39DB-4231-9C2C-1BA7D88B692A}" type="datetimeFigureOut">
              <a:rPr lang="en-GB" smtClean="0"/>
              <a:t>19/06/2026</a:t>
            </a:fld>
            <a:endParaRPr lang="en-GB"/>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00A06475-9F63-4A69-AF96-03C34AC19175}" type="slidenum">
              <a:rPr lang="en-GB" smtClean="0"/>
              <a:t>‹#›</a:t>
            </a:fld>
            <a:endParaRPr lang="en-GB"/>
          </a:p>
        </p:txBody>
      </p:sp>
    </p:spTree>
    <p:extLst>
      <p:ext uri="{BB962C8B-B14F-4D97-AF65-F5344CB8AC3E}">
        <p14:creationId xmlns:p14="http://schemas.microsoft.com/office/powerpoint/2010/main" val="374102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Starting process of consultation to agree our next three-year financial plan.</a:t>
            </a:r>
          </a:p>
          <a:p>
            <a:endParaRPr lang="en-GB" dirty="0"/>
          </a:p>
          <a:p>
            <a:r>
              <a:rPr lang="en-GB" dirty="0"/>
              <a:t>This will cover 2027 to 2029 and is likely to be a period of significance in the life of our diocese and wider church. </a:t>
            </a:r>
          </a:p>
          <a:p>
            <a:endParaRPr lang="en-GB" dirty="0"/>
          </a:p>
          <a:p>
            <a:r>
              <a:rPr lang="en-GB" dirty="0"/>
              <a:t>Looking for high-level feedback on assumptions and shape of budget at this stage.</a:t>
            </a:r>
          </a:p>
          <a:p>
            <a:endParaRPr lang="en-GB" dirty="0"/>
          </a:p>
          <a:p>
            <a:r>
              <a:rPr lang="en-GB" dirty="0"/>
              <a:t>Whilst don’t want to limit discussion, would ask that we keep feedback high-level – not too many examples from individual/specific contexts please!</a:t>
            </a:r>
          </a:p>
          <a:p>
            <a:endParaRPr lang="en-GB" dirty="0"/>
          </a:p>
          <a:p>
            <a:r>
              <a:rPr lang="en-GB" dirty="0"/>
              <a:t>Handout of the single side budget summary – will refer to this as we go through the presentation</a:t>
            </a:r>
          </a:p>
          <a:p>
            <a:endParaRPr lang="en-GB" dirty="0"/>
          </a:p>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00A06475-9F63-4A69-AF96-03C34AC19175}" type="slidenum">
              <a:rPr lang="en-GB" smtClean="0"/>
              <a:t>1</a:t>
            </a:fld>
            <a:endParaRPr lang="en-GB"/>
          </a:p>
        </p:txBody>
      </p:sp>
    </p:spTree>
    <p:extLst>
      <p:ext uri="{BB962C8B-B14F-4D97-AF65-F5344CB8AC3E}">
        <p14:creationId xmlns:p14="http://schemas.microsoft.com/office/powerpoint/2010/main" val="1702163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sz="1200" b="1" dirty="0"/>
              <a:t>11 May: </a:t>
            </a:r>
            <a:r>
              <a:rPr lang="en-GB" sz="1200" dirty="0"/>
              <a:t>Diocesan Finance Committee – first look at draft headline budget and agree assumptions</a:t>
            </a:r>
          </a:p>
          <a:p>
            <a:pPr marL="342900" indent="-342900">
              <a:buFont typeface="Arial" panose="020B0604020202020204" pitchFamily="34" charset="0"/>
              <a:buChar char="•"/>
            </a:pPr>
            <a:r>
              <a:rPr lang="en-GB" sz="1200" b="1" dirty="0"/>
              <a:t>12 May: </a:t>
            </a:r>
            <a:r>
              <a:rPr lang="en-GB" sz="1200" dirty="0"/>
              <a:t>House of Laity – Start of consultation </a:t>
            </a:r>
          </a:p>
          <a:p>
            <a:pPr marL="342900" indent="-342900">
              <a:buFont typeface="Arial" panose="020B0604020202020204" pitchFamily="34" charset="0"/>
              <a:buChar char="•"/>
            </a:pPr>
            <a:r>
              <a:rPr lang="en-GB" sz="1200" b="1" dirty="0"/>
              <a:t>1 June: </a:t>
            </a:r>
            <a:r>
              <a:rPr lang="en-GB" sz="1200" dirty="0"/>
              <a:t>Bishop’s Council – Update on headline assumptions and feedback so far</a:t>
            </a:r>
          </a:p>
          <a:p>
            <a:pPr marL="342900" indent="-342900">
              <a:buFont typeface="Arial" panose="020B0604020202020204" pitchFamily="34" charset="0"/>
              <a:buChar char="•"/>
            </a:pPr>
            <a:r>
              <a:rPr lang="en-GB" sz="1200" b="1" dirty="0"/>
              <a:t>17 June: </a:t>
            </a:r>
            <a:r>
              <a:rPr lang="en-GB" sz="1200" dirty="0"/>
              <a:t>Diocesan Synod (AGM) – AGM of the </a:t>
            </a:r>
            <a:r>
              <a:rPr lang="en-GB" sz="1200" dirty="0" err="1"/>
              <a:t>WDBF</a:t>
            </a:r>
            <a:r>
              <a:rPr lang="en-GB" sz="1200" dirty="0"/>
              <a:t>, chance to really understand detail of 2025 finances.</a:t>
            </a:r>
          </a:p>
          <a:p>
            <a:pPr marL="342900" indent="-342900">
              <a:buFont typeface="Arial" panose="020B0604020202020204" pitchFamily="34" charset="0"/>
              <a:buChar char="•"/>
            </a:pPr>
            <a:r>
              <a:rPr lang="en-GB" sz="1200" b="1" dirty="0"/>
              <a:t>18 August: </a:t>
            </a:r>
            <a:r>
              <a:rPr lang="en-GB" sz="1200" dirty="0"/>
              <a:t>Finance Committee – Issue second draft</a:t>
            </a:r>
          </a:p>
          <a:p>
            <a:pPr marL="342900" indent="-342900">
              <a:buFont typeface="Arial" panose="020B0604020202020204" pitchFamily="34" charset="0"/>
              <a:buChar char="•"/>
            </a:pPr>
            <a:r>
              <a:rPr lang="en-GB" sz="1200" b="1" dirty="0"/>
              <a:t>7 September: </a:t>
            </a:r>
            <a:r>
              <a:rPr lang="en-GB" sz="1200" dirty="0"/>
              <a:t>Bishop’s Council – agree second draft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i="0" dirty="0"/>
              <a:t>October: </a:t>
            </a:r>
            <a:r>
              <a:rPr lang="en-GB" sz="1200" i="0" dirty="0"/>
              <a:t>House of Laity and House of Clergy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4 November: </a:t>
            </a:r>
            <a:r>
              <a:rPr lang="en-GB" sz="1200" dirty="0"/>
              <a:t>Bishop’s Council – Final draft recommended to Synod</a:t>
            </a:r>
          </a:p>
          <a:p>
            <a:pPr marL="342900" indent="-342900">
              <a:buFont typeface="Arial" panose="020B0604020202020204" pitchFamily="34" charset="0"/>
              <a:buChar char="•"/>
            </a:pPr>
            <a:r>
              <a:rPr lang="en-GB" sz="1200" b="1" dirty="0"/>
              <a:t>26 November: </a:t>
            </a:r>
            <a:r>
              <a:rPr lang="en-GB" sz="1200" dirty="0"/>
              <a:t>Diocesan Synod – Budget approved (we hope!)</a:t>
            </a:r>
          </a:p>
          <a:p>
            <a:endParaRPr lang="en-GB" dirty="0"/>
          </a:p>
        </p:txBody>
      </p:sp>
      <p:sp>
        <p:nvSpPr>
          <p:cNvPr id="4" name="Slide Number Placeholder 3"/>
          <p:cNvSpPr>
            <a:spLocks noGrp="1"/>
          </p:cNvSpPr>
          <p:nvPr>
            <p:ph type="sldNum" sz="quarter" idx="5"/>
          </p:nvPr>
        </p:nvSpPr>
        <p:spPr/>
        <p:txBody>
          <a:bodyPr/>
          <a:lstStyle/>
          <a:p>
            <a:fld id="{00A06475-9F63-4A69-AF96-03C34AC19175}" type="slidenum">
              <a:rPr lang="en-GB" smtClean="0"/>
              <a:t>2</a:t>
            </a:fld>
            <a:endParaRPr lang="en-GB"/>
          </a:p>
        </p:txBody>
      </p:sp>
    </p:spTree>
    <p:extLst>
      <p:ext uri="{BB962C8B-B14F-4D97-AF65-F5344CB8AC3E}">
        <p14:creationId xmlns:p14="http://schemas.microsoft.com/office/powerpoint/2010/main" val="488829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screen are a few of the key contextual and strategic drivers for this financial plan.</a:t>
            </a:r>
          </a:p>
          <a:p>
            <a:pPr marL="171450" indent="-171450">
              <a:buFontTx/>
              <a:buChar char="-"/>
            </a:pPr>
            <a:r>
              <a:rPr lang="en-GB" dirty="0"/>
              <a:t>Seeing really positive signs in terms of growth in attendance and vocations. </a:t>
            </a:r>
          </a:p>
          <a:p>
            <a:pPr marL="171450" indent="-171450">
              <a:buFontTx/>
              <a:buChar char="-"/>
            </a:pPr>
            <a:r>
              <a:rPr lang="en-GB" dirty="0"/>
              <a:t>Saw a brilliant increase in CMF on 2025 (over 2024).</a:t>
            </a:r>
          </a:p>
          <a:p>
            <a:pPr marL="171450" indent="-171450">
              <a:buFontTx/>
              <a:buChar char="-"/>
            </a:pPr>
            <a:r>
              <a:rPr lang="en-GB" dirty="0"/>
              <a:t>Our strategic plans are developing with a view to seek £</a:t>
            </a:r>
            <a:r>
              <a:rPr lang="en-GB" dirty="0" err="1"/>
              <a:t>10m</a:t>
            </a:r>
            <a:r>
              <a:rPr lang="en-GB" dirty="0"/>
              <a:t> of investment from the </a:t>
            </a:r>
            <a:r>
              <a:rPr lang="en-GB" dirty="0" err="1"/>
              <a:t>SMMIB</a:t>
            </a:r>
            <a:r>
              <a:rPr lang="en-GB" dirty="0"/>
              <a:t> later this year.</a:t>
            </a:r>
          </a:p>
          <a:p>
            <a:pPr marL="171450" indent="-171450">
              <a:buFontTx/>
              <a:buChar char="-"/>
            </a:pPr>
            <a:r>
              <a:rPr lang="en-GB" dirty="0"/>
              <a:t>Our 5 year strategy to improve clergy housing is going well – a few hiccups inevitably along the way, but the plan is working at a macro level.</a:t>
            </a:r>
          </a:p>
          <a:p>
            <a:pPr marL="171450" indent="-171450">
              <a:buFontTx/>
              <a:buChar char="-"/>
            </a:pPr>
            <a:r>
              <a:rPr lang="en-GB" dirty="0"/>
              <a:t>National funding changes for dioceses coming into effect this year and next which will reduce our deficit slightly </a:t>
            </a:r>
          </a:p>
          <a:p>
            <a:pPr marL="0" indent="0">
              <a:buFontTx/>
              <a:buNone/>
            </a:pPr>
            <a:endParaRPr lang="en-GB" dirty="0"/>
          </a:p>
          <a:p>
            <a:pPr marL="0" indent="0">
              <a:buFontTx/>
              <a:buNone/>
            </a:pPr>
            <a:r>
              <a:rPr lang="en-GB" dirty="0"/>
              <a:t>But we cannot escape the reality that we had a large budget deficit for 2025 (larger than expected) which is not a sustainable model for years to come. </a:t>
            </a:r>
          </a:p>
          <a:p>
            <a:pPr marL="0" indent="0">
              <a:buFontTx/>
              <a:buNone/>
            </a:pPr>
            <a:endParaRPr lang="en-GB" dirty="0"/>
          </a:p>
          <a:p>
            <a:pPr marL="0" indent="0">
              <a:buFontTx/>
              <a:buNone/>
            </a:pPr>
            <a:r>
              <a:rPr lang="en-GB" dirty="0"/>
              <a:t>We need the next 3 years to be a period of consolidating our finances, improving our sustainability so that we can invest in growth. </a:t>
            </a:r>
          </a:p>
        </p:txBody>
      </p:sp>
      <p:sp>
        <p:nvSpPr>
          <p:cNvPr id="4" name="Slide Number Placeholder 3"/>
          <p:cNvSpPr>
            <a:spLocks noGrp="1"/>
          </p:cNvSpPr>
          <p:nvPr>
            <p:ph type="sldNum" sz="quarter" idx="5"/>
          </p:nvPr>
        </p:nvSpPr>
        <p:spPr/>
        <p:txBody>
          <a:bodyPr/>
          <a:lstStyle/>
          <a:p>
            <a:fld id="{00A06475-9F63-4A69-AF96-03C34AC19175}" type="slidenum">
              <a:rPr lang="en-GB" smtClean="0"/>
              <a:t>3</a:t>
            </a:fld>
            <a:endParaRPr lang="en-GB"/>
          </a:p>
        </p:txBody>
      </p:sp>
    </p:spTree>
    <p:extLst>
      <p:ext uri="{BB962C8B-B14F-4D97-AF65-F5344CB8AC3E}">
        <p14:creationId xmlns:p14="http://schemas.microsoft.com/office/powerpoint/2010/main" val="536739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budget model is based on the following assumptions:</a:t>
            </a:r>
          </a:p>
          <a:p>
            <a:endParaRPr lang="en-GB" dirty="0"/>
          </a:p>
          <a:p>
            <a:pPr marL="171450" indent="-171450">
              <a:buFont typeface="Arial" panose="020B0604020202020204" pitchFamily="34" charset="0"/>
              <a:buChar char="•"/>
            </a:pPr>
            <a:r>
              <a:rPr lang="en-GB" b="1" dirty="0"/>
              <a:t>5% increase in CMF:</a:t>
            </a:r>
            <a:r>
              <a:rPr lang="en-GB" dirty="0"/>
              <a:t> held at 3% for last 3 years, having made large reduction in total request back in 2024. This has helped address the culture of CMF, but now the gap between income from parishes and costs of parish ministry is growing – need to close this delta.</a:t>
            </a:r>
          </a:p>
          <a:p>
            <a:pPr marL="171450" indent="-171450">
              <a:buFont typeface="Arial" panose="020B0604020202020204" pitchFamily="34" charset="0"/>
              <a:buChar char="•"/>
            </a:pPr>
            <a:r>
              <a:rPr lang="en-GB" b="1" dirty="0"/>
              <a:t>3% increase in salaries, stipends, and clergy pensions: </a:t>
            </a:r>
            <a:r>
              <a:rPr lang="en-GB" b="0" dirty="0"/>
              <a:t>Seen large increases in stipends in recent years (over 7% last two years). With new national formula, hope that future increases will be closer to 3%. </a:t>
            </a:r>
          </a:p>
          <a:p>
            <a:pPr marL="171450" indent="-171450">
              <a:buFont typeface="Arial" panose="020B0604020202020204" pitchFamily="34" charset="0"/>
              <a:buChar char="•"/>
            </a:pPr>
            <a:r>
              <a:rPr lang="en-GB" b="1" dirty="0"/>
              <a:t>3% increase in other areas: </a:t>
            </a:r>
            <a:r>
              <a:rPr lang="en-GB" b="0" dirty="0"/>
              <a:t>More detailed work will be carried out on each budget line as we go, but for now a headline rate of inflation of 3% is proposed as a starting point.</a:t>
            </a:r>
          </a:p>
          <a:p>
            <a:pPr marL="171450" indent="-171450">
              <a:buFont typeface="Arial" panose="020B0604020202020204" pitchFamily="34" charset="0"/>
              <a:buChar char="•"/>
            </a:pPr>
            <a:r>
              <a:rPr lang="en-GB" b="1" dirty="0"/>
              <a:t>Rebased investment income for 2027 based on performance</a:t>
            </a:r>
            <a:r>
              <a:rPr lang="en-GB" b="0" dirty="0"/>
              <a:t>: This may change again. Hope we’re being cautious. Will be reviewing our investment managers later this year as not happy with </a:t>
            </a:r>
            <a:r>
              <a:rPr lang="en-GB" b="0" dirty="0" err="1"/>
              <a:t>CCLA</a:t>
            </a:r>
            <a:r>
              <a:rPr lang="en-GB" b="0" dirty="0"/>
              <a:t> – so please do let us know if you have any suggestions/expertise in that area.</a:t>
            </a:r>
          </a:p>
          <a:p>
            <a:pPr marL="171450" indent="-171450">
              <a:buFont typeface="Arial" panose="020B0604020202020204" pitchFamily="34" charset="0"/>
              <a:buChar char="•"/>
            </a:pPr>
            <a:r>
              <a:rPr lang="en-GB" b="1" dirty="0"/>
              <a:t>National Diocesan Finance Review: </a:t>
            </a:r>
            <a:r>
              <a:rPr lang="en-GB" b="0" dirty="0"/>
              <a:t>Should be fully implemented by next year, reducing our contributions to national church. The savings are mainly offset by the recent increases in clergy stipends, but there is some small positive benefit to us.</a:t>
            </a:r>
          </a:p>
          <a:p>
            <a:pPr marL="171450" indent="-171450">
              <a:buFont typeface="Arial" panose="020B0604020202020204" pitchFamily="34" charset="0"/>
              <a:buChar char="•"/>
            </a:pPr>
            <a:r>
              <a:rPr lang="en-GB" b="1" dirty="0"/>
              <a:t>Clergy Housing Strategy: </a:t>
            </a:r>
            <a:r>
              <a:rPr lang="en-GB" b="0" dirty="0"/>
              <a:t>Will be worked through by end of 2028 – this is the piece of work to address the decades of underinvestment in our housing stock, get all Quinquennial Inspections completed, and major works finished. On schedule to do this by end of 2028, meaning the housing budget should then reduce significantly, back to what we hope will be a more manageable run-rate. </a:t>
            </a:r>
            <a:endParaRPr lang="en-GB" b="1" dirty="0"/>
          </a:p>
        </p:txBody>
      </p:sp>
      <p:sp>
        <p:nvSpPr>
          <p:cNvPr id="4" name="Slide Number Placeholder 3"/>
          <p:cNvSpPr>
            <a:spLocks noGrp="1"/>
          </p:cNvSpPr>
          <p:nvPr>
            <p:ph type="sldNum" sz="quarter" idx="5"/>
          </p:nvPr>
        </p:nvSpPr>
        <p:spPr/>
        <p:txBody>
          <a:bodyPr/>
          <a:lstStyle/>
          <a:p>
            <a:fld id="{00A06475-9F63-4A69-AF96-03C34AC19175}" type="slidenum">
              <a:rPr lang="en-GB" smtClean="0"/>
              <a:t>4</a:t>
            </a:fld>
            <a:endParaRPr lang="en-GB"/>
          </a:p>
        </p:txBody>
      </p:sp>
    </p:spTree>
    <p:extLst>
      <p:ext uri="{BB962C8B-B14F-4D97-AF65-F5344CB8AC3E}">
        <p14:creationId xmlns:p14="http://schemas.microsoft.com/office/powerpoint/2010/main" val="485471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3D2DA-7B28-B622-ABC1-482D8BAF59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DCDA03-4B24-7CDC-8B2A-326D57D4F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A84B99-93DD-4E92-8861-FDECBCE2C890}"/>
              </a:ext>
            </a:extLst>
          </p:cNvPr>
          <p:cNvSpPr>
            <a:spLocks noGrp="1"/>
          </p:cNvSpPr>
          <p:nvPr>
            <p:ph type="body" idx="1"/>
          </p:nvPr>
        </p:nvSpPr>
        <p:spPr/>
        <p:txBody>
          <a:bodyPr/>
          <a:lstStyle/>
          <a:p>
            <a:r>
              <a:rPr lang="en-GB" dirty="0"/>
              <a:t>At the same time, the following workstreams/activities are also underway.</a:t>
            </a:r>
          </a:p>
          <a:p>
            <a:endParaRPr lang="en-GB" dirty="0"/>
          </a:p>
          <a:p>
            <a:pPr marL="228600" indent="-228600">
              <a:buAutoNum type="arabicPeriod"/>
            </a:pPr>
            <a:r>
              <a:rPr lang="en-GB" dirty="0"/>
              <a:t>Review of the Diocesan Team: Working party working well. Whilst not about making savings, we do believe some savings can be found. Some of these are already included in the draft budget, others are still be worked through. Will help but not transform our financial position. Synod will be fully updated on the recommendations in due course.</a:t>
            </a:r>
          </a:p>
          <a:p>
            <a:pPr marL="228600" indent="-228600">
              <a:buAutoNum type="arabicPeriod"/>
            </a:pPr>
            <a:r>
              <a:rPr lang="en-GB" dirty="0"/>
              <a:t>WWW Strategy: As mentioned, work on our bid is underway, to help gain around £</a:t>
            </a:r>
            <a:r>
              <a:rPr lang="en-GB" dirty="0" err="1"/>
              <a:t>10m</a:t>
            </a:r>
            <a:r>
              <a:rPr lang="en-GB" dirty="0"/>
              <a:t> of investment over the next 4 years (2027 -2010).</a:t>
            </a:r>
          </a:p>
          <a:p>
            <a:pPr marL="228600" indent="-228600">
              <a:buAutoNum type="arabicPeriod"/>
            </a:pPr>
            <a:r>
              <a:rPr lang="en-GB" dirty="0"/>
              <a:t>The Path to Sustainability Work is starting soon with first deanery meetings next week. Working with those 7 priority deaneries identified to explore if there are options for improving growth, reducing costs or increasing giving. We will see what that might lead to.</a:t>
            </a:r>
          </a:p>
          <a:p>
            <a:pPr marL="228600" indent="-228600">
              <a:buAutoNum type="arabicPeriod"/>
            </a:pPr>
            <a:r>
              <a:rPr lang="en-GB" dirty="0"/>
              <a:t>And as mentioned we will be reviewing our Investment Managers later this year as not happy with </a:t>
            </a:r>
            <a:r>
              <a:rPr lang="en-GB" dirty="0" err="1"/>
              <a:t>CCLA’s</a:t>
            </a:r>
            <a:r>
              <a:rPr lang="en-GB" dirty="0"/>
              <a:t> performance. </a:t>
            </a:r>
          </a:p>
        </p:txBody>
      </p:sp>
      <p:sp>
        <p:nvSpPr>
          <p:cNvPr id="4" name="Slide Number Placeholder 3">
            <a:extLst>
              <a:ext uri="{FF2B5EF4-FFF2-40B4-BE49-F238E27FC236}">
                <a16:creationId xmlns:a16="http://schemas.microsoft.com/office/drawing/2014/main" id="{F1CAAA08-C0D2-2342-4C1A-0639B6C6CFD2}"/>
              </a:ext>
            </a:extLst>
          </p:cNvPr>
          <p:cNvSpPr>
            <a:spLocks noGrp="1"/>
          </p:cNvSpPr>
          <p:nvPr>
            <p:ph type="sldNum" sz="quarter" idx="5"/>
          </p:nvPr>
        </p:nvSpPr>
        <p:spPr/>
        <p:txBody>
          <a:bodyPr/>
          <a:lstStyle/>
          <a:p>
            <a:fld id="{00A06475-9F63-4A69-AF96-03C34AC19175}" type="slidenum">
              <a:rPr lang="en-GB" smtClean="0"/>
              <a:t>5</a:t>
            </a:fld>
            <a:endParaRPr lang="en-GB"/>
          </a:p>
        </p:txBody>
      </p:sp>
    </p:spTree>
    <p:extLst>
      <p:ext uri="{BB962C8B-B14F-4D97-AF65-F5344CB8AC3E}">
        <p14:creationId xmlns:p14="http://schemas.microsoft.com/office/powerpoint/2010/main" val="2082016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should all have a hard copy of this single side summary of the plan.</a:t>
            </a:r>
          </a:p>
          <a:p>
            <a:br>
              <a:rPr lang="en-GB" dirty="0"/>
            </a:br>
            <a:r>
              <a:rPr lang="en-GB" dirty="0"/>
              <a:t>This shows the overall shape of the plan based on current thinking. As you can see we show deficits in 2027 and 2028, reducing to breakeven in 2029.</a:t>
            </a:r>
          </a:p>
          <a:p>
            <a:r>
              <a:rPr lang="en-GB" dirty="0"/>
              <a:t>BUT we must remember that this is on the basis of a 5% increase in CMF and 100% collection rate – so it’s not going to happen. </a:t>
            </a:r>
          </a:p>
          <a:p>
            <a:endParaRPr lang="en-GB" dirty="0"/>
          </a:p>
          <a:p>
            <a:r>
              <a:rPr lang="en-GB" dirty="0"/>
              <a:t>Every time we do a budget we debate whether we should budget for a shortfall in CMF or not. Every diocese has this debate every year! If we don’t budget for a shortfall, it implies we expect income we know we won’t get. If we do budget for a shortfall it implies we’re expecting PCCs to give up and therefore undermines the covenantal nature of the CMF between our PCCs.</a:t>
            </a:r>
          </a:p>
          <a:p>
            <a:endParaRPr lang="en-GB" dirty="0"/>
          </a:p>
          <a:p>
            <a:r>
              <a:rPr lang="en-GB" dirty="0"/>
              <a:t>We’re therefore suggesting that we present the budget in this way, but note that the bottom line is aspirational and therefore we can’t all just relax. As always, in year adjustments will be needed to manage expenditure to the realities of our income.</a:t>
            </a:r>
          </a:p>
        </p:txBody>
      </p:sp>
      <p:sp>
        <p:nvSpPr>
          <p:cNvPr id="4" name="Slide Number Placeholder 3"/>
          <p:cNvSpPr>
            <a:spLocks noGrp="1"/>
          </p:cNvSpPr>
          <p:nvPr>
            <p:ph type="sldNum" sz="quarter" idx="5"/>
          </p:nvPr>
        </p:nvSpPr>
        <p:spPr/>
        <p:txBody>
          <a:bodyPr/>
          <a:lstStyle/>
          <a:p>
            <a:fld id="{00A06475-9F63-4A69-AF96-03C34AC19175}" type="slidenum">
              <a:rPr lang="en-GB" smtClean="0"/>
              <a:t>6</a:t>
            </a:fld>
            <a:endParaRPr lang="en-GB"/>
          </a:p>
        </p:txBody>
      </p:sp>
    </p:spTree>
    <p:extLst>
      <p:ext uri="{BB962C8B-B14F-4D97-AF65-F5344CB8AC3E}">
        <p14:creationId xmlns:p14="http://schemas.microsoft.com/office/powerpoint/2010/main" val="1572826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moving to questions, we wanted to show you this diagram taken from a report to General Synod last year. </a:t>
            </a:r>
          </a:p>
          <a:p>
            <a:endParaRPr lang="en-GB" dirty="0"/>
          </a:p>
          <a:p>
            <a:r>
              <a:rPr lang="en-GB" dirty="0"/>
              <a:t>It shows the total income and expenditure of all PCCs across the whole country in 2024. </a:t>
            </a:r>
          </a:p>
          <a:p>
            <a:endParaRPr lang="en-GB" dirty="0"/>
          </a:p>
          <a:p>
            <a:r>
              <a:rPr lang="en-GB" dirty="0"/>
              <a:t>As the quote makes clear, 2024 was the 13</a:t>
            </a:r>
            <a:r>
              <a:rPr lang="en-GB" baseline="30000" dirty="0"/>
              <a:t>th</a:t>
            </a:r>
            <a:r>
              <a:rPr lang="en-GB" dirty="0"/>
              <a:t> successive year PCC income exceeded expenditure. In 2024 it was £</a:t>
            </a:r>
            <a:r>
              <a:rPr lang="en-GB" dirty="0" err="1"/>
              <a:t>56m</a:t>
            </a:r>
            <a:r>
              <a:rPr lang="en-GB" dirty="0"/>
              <a:t>… which interestingly is not that far off the total deficit of the 42 Dioceses that year.</a:t>
            </a:r>
          </a:p>
          <a:p>
            <a:endParaRPr lang="en-GB" dirty="0"/>
          </a:p>
          <a:p>
            <a:r>
              <a:rPr lang="en-GB" dirty="0"/>
              <a:t>We know that this picture is not universal, but what it suggests is that at a macro level at least, the CofE is not in as much financial danger as Diocesan level accounts would suggest. The resources are there, just the income isn’t coming to where the costs are incurred. </a:t>
            </a:r>
          </a:p>
          <a:p>
            <a:endParaRPr lang="en-GB" dirty="0"/>
          </a:p>
          <a:p>
            <a:r>
              <a:rPr lang="en-GB" dirty="0"/>
              <a:t>This picture is the same for our Diocese. In fact in the last 4 years, PCCs income across our diocese has been nearly £</a:t>
            </a:r>
            <a:r>
              <a:rPr lang="en-GB" dirty="0" err="1"/>
              <a:t>2.9m</a:t>
            </a:r>
            <a:r>
              <a:rPr lang="en-GB" dirty="0"/>
              <a:t> more that total PCC expenditure. Again, the picture will be mixed in different contexts. </a:t>
            </a:r>
          </a:p>
          <a:p>
            <a:endParaRPr lang="en-GB" dirty="0"/>
          </a:p>
          <a:p>
            <a:r>
              <a:rPr lang="en-GB" dirty="0"/>
              <a:t>We know that the draft budget is a challenging – a 5% increase in CMF for 3 years is not easy. BUT the alternative is to cut and reduce our ministry. We don’t want to recommend that, if there isn’t a real need to do so. </a:t>
            </a:r>
          </a:p>
        </p:txBody>
      </p:sp>
      <p:sp>
        <p:nvSpPr>
          <p:cNvPr id="4" name="Slide Number Placeholder 3"/>
          <p:cNvSpPr>
            <a:spLocks noGrp="1"/>
          </p:cNvSpPr>
          <p:nvPr>
            <p:ph type="sldNum" sz="quarter" idx="5"/>
          </p:nvPr>
        </p:nvSpPr>
        <p:spPr/>
        <p:txBody>
          <a:bodyPr/>
          <a:lstStyle/>
          <a:p>
            <a:fld id="{00A06475-9F63-4A69-AF96-03C34AC19175}" type="slidenum">
              <a:rPr lang="en-GB" smtClean="0"/>
              <a:t>7</a:t>
            </a:fld>
            <a:endParaRPr lang="en-GB"/>
          </a:p>
        </p:txBody>
      </p:sp>
    </p:spTree>
    <p:extLst>
      <p:ext uri="{BB962C8B-B14F-4D97-AF65-F5344CB8AC3E}">
        <p14:creationId xmlns:p14="http://schemas.microsoft.com/office/powerpoint/2010/main" val="3900543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E3770-0768-BDE2-A6C6-890E47AFA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415C0-15C2-183D-3059-7304B39E8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804060-8CB2-273E-D98D-A15B35DDF7BB}"/>
              </a:ext>
            </a:extLst>
          </p:cNvPr>
          <p:cNvSpPr>
            <a:spLocks noGrp="1"/>
          </p:cNvSpPr>
          <p:nvPr>
            <p:ph type="body" idx="1"/>
          </p:nvPr>
        </p:nvSpPr>
        <p:spPr/>
        <p:txBody>
          <a:bodyPr/>
          <a:lstStyle/>
          <a:p>
            <a:r>
              <a:rPr lang="en-GB" dirty="0"/>
              <a:t>Please let us have any feedback or comments you would like us to share with the diocesan team</a:t>
            </a:r>
          </a:p>
        </p:txBody>
      </p:sp>
      <p:sp>
        <p:nvSpPr>
          <p:cNvPr id="4" name="Slide Number Placeholder 3">
            <a:extLst>
              <a:ext uri="{FF2B5EF4-FFF2-40B4-BE49-F238E27FC236}">
                <a16:creationId xmlns:a16="http://schemas.microsoft.com/office/drawing/2014/main" id="{6D4ADDBE-B921-43C5-2273-257F4FD914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A06475-9F63-4A69-AF96-03C34AC19175}"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53096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8B774-080E-2D4B-BF2D-1AD9F34668F4}"/>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spc="300"/>
            </a:lvl1pPr>
          </a:lstStyle>
          <a:p>
            <a:r>
              <a:rPr lang="en-US" b="1">
                <a:latin typeface="Calibri" panose="020F0502020204030204" pitchFamily="34" charset="0"/>
                <a:cs typeface="Calibri" panose="020F0502020204030204" pitchFamily="34" charset="0"/>
              </a:rPr>
              <a:t>THIS IS YOUR TITLE</a:t>
            </a:r>
          </a:p>
        </p:txBody>
      </p:sp>
      <p:sp>
        <p:nvSpPr>
          <p:cNvPr id="3" name="Subtitle 2">
            <a:extLst>
              <a:ext uri="{FF2B5EF4-FFF2-40B4-BE49-F238E27FC236}">
                <a16:creationId xmlns:a16="http://schemas.microsoft.com/office/drawing/2014/main" id="{804C34C9-52A7-244F-A6EE-DBC76928C079}"/>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THIS IS YOUR SUBTITLE</a:t>
            </a:r>
          </a:p>
        </p:txBody>
      </p:sp>
      <p:sp>
        <p:nvSpPr>
          <p:cNvPr id="9" name="Rectangle 8">
            <a:extLst>
              <a:ext uri="{FF2B5EF4-FFF2-40B4-BE49-F238E27FC236}">
                <a16:creationId xmlns:a16="http://schemas.microsoft.com/office/drawing/2014/main" id="{D9DF964F-F7A4-6B56-7F21-B6AB1DA1EF56}"/>
              </a:ext>
            </a:extLst>
          </p:cNvPr>
          <p:cNvSpPr/>
          <p:nvPr userDrawn="1"/>
        </p:nvSpPr>
        <p:spPr>
          <a:xfrm>
            <a:off x="0" y="0"/>
            <a:ext cx="579863" cy="6858000"/>
          </a:xfrm>
          <a:prstGeom prst="rect">
            <a:avLst/>
          </a:pr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elay 10">
            <a:extLst>
              <a:ext uri="{FF2B5EF4-FFF2-40B4-BE49-F238E27FC236}">
                <a16:creationId xmlns:a16="http://schemas.microsoft.com/office/drawing/2014/main" id="{0D5C8F1F-66BF-516D-2D37-EFB3394ADCC1}"/>
              </a:ext>
            </a:extLst>
          </p:cNvPr>
          <p:cNvSpPr/>
          <p:nvPr userDrawn="1"/>
        </p:nvSpPr>
        <p:spPr>
          <a:xfrm rot="5400000">
            <a:off x="9421828" y="648959"/>
            <a:ext cx="3440153" cy="1410629"/>
          </a:xfrm>
          <a:custGeom>
            <a:avLst/>
            <a:gdLst>
              <a:gd name="connsiteX0" fmla="*/ 22303 w 5146936"/>
              <a:gd name="connsiteY0" fmla="*/ 11151 h 2486722"/>
              <a:gd name="connsiteX1" fmla="*/ 3947533 w 5146936"/>
              <a:gd name="connsiteY1" fmla="*/ 0 h 2486722"/>
              <a:gd name="connsiteX2" fmla="*/ 5146936 w 5146936"/>
              <a:gd name="connsiteY2" fmla="*/ 1243362 h 2486722"/>
              <a:gd name="connsiteX3" fmla="*/ 3947533 w 5146936"/>
              <a:gd name="connsiteY3" fmla="*/ 2486722 h 2486722"/>
              <a:gd name="connsiteX4" fmla="*/ 0 w 5146936"/>
              <a:gd name="connsiteY4" fmla="*/ 2453268 h 2486722"/>
              <a:gd name="connsiteX5" fmla="*/ 22303 w 5146936"/>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6936" h="2486722">
                <a:moveTo>
                  <a:pt x="22303" y="11151"/>
                </a:moveTo>
                <a:lnTo>
                  <a:pt x="3947533" y="0"/>
                </a:lnTo>
                <a:cubicBezTo>
                  <a:pt x="4748158" y="0"/>
                  <a:pt x="5146936" y="556673"/>
                  <a:pt x="5146936" y="1243362"/>
                </a:cubicBezTo>
                <a:cubicBezTo>
                  <a:pt x="5146936" y="1930051"/>
                  <a:pt x="4748158" y="2486722"/>
                  <a:pt x="3947533" y="2486722"/>
                </a:cubicBezTo>
                <a:lnTo>
                  <a:pt x="0" y="2453268"/>
                </a:lnTo>
                <a:lnTo>
                  <a:pt x="22303" y="11151"/>
                </a:lnTo>
                <a:close/>
              </a:path>
            </a:pathLst>
          </a:cu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11" name="Delay 10">
            <a:extLst>
              <a:ext uri="{FF2B5EF4-FFF2-40B4-BE49-F238E27FC236}">
                <a16:creationId xmlns:a16="http://schemas.microsoft.com/office/drawing/2014/main" id="{ED11AFAB-EAE2-9E6F-9330-C8C999C45BD2}"/>
              </a:ext>
            </a:extLst>
          </p:cNvPr>
          <p:cNvSpPr/>
          <p:nvPr userDrawn="1"/>
        </p:nvSpPr>
        <p:spPr>
          <a:xfrm rot="5400000">
            <a:off x="9149417" y="338352"/>
            <a:ext cx="2574345" cy="1166036"/>
          </a:xfrm>
          <a:custGeom>
            <a:avLst/>
            <a:gdLst>
              <a:gd name="connsiteX0" fmla="*/ 22303 w 5146936"/>
              <a:gd name="connsiteY0" fmla="*/ 11151 h 2486722"/>
              <a:gd name="connsiteX1" fmla="*/ 3947533 w 5146936"/>
              <a:gd name="connsiteY1" fmla="*/ 0 h 2486722"/>
              <a:gd name="connsiteX2" fmla="*/ 5146936 w 5146936"/>
              <a:gd name="connsiteY2" fmla="*/ 1243362 h 2486722"/>
              <a:gd name="connsiteX3" fmla="*/ 3947533 w 5146936"/>
              <a:gd name="connsiteY3" fmla="*/ 2486722 h 2486722"/>
              <a:gd name="connsiteX4" fmla="*/ 0 w 5146936"/>
              <a:gd name="connsiteY4" fmla="*/ 2453268 h 2486722"/>
              <a:gd name="connsiteX5" fmla="*/ 22303 w 5146936"/>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6936" h="2486722">
                <a:moveTo>
                  <a:pt x="22303" y="11151"/>
                </a:moveTo>
                <a:lnTo>
                  <a:pt x="3947533" y="0"/>
                </a:lnTo>
                <a:cubicBezTo>
                  <a:pt x="4748158" y="0"/>
                  <a:pt x="5146936" y="556673"/>
                  <a:pt x="5146936" y="1243362"/>
                </a:cubicBezTo>
                <a:cubicBezTo>
                  <a:pt x="5146936" y="1930051"/>
                  <a:pt x="4748158" y="2486722"/>
                  <a:pt x="3947533" y="2486722"/>
                </a:cubicBezTo>
                <a:lnTo>
                  <a:pt x="0" y="2453268"/>
                </a:lnTo>
                <a:lnTo>
                  <a:pt x="22303" y="11151"/>
                </a:lnTo>
                <a:close/>
              </a:path>
            </a:pathLst>
          </a:custGeom>
          <a:noFill/>
          <a:ln w="38100">
            <a:solidFill>
              <a:srgbClr val="EBA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12" name="Delay 10">
            <a:extLst>
              <a:ext uri="{FF2B5EF4-FFF2-40B4-BE49-F238E27FC236}">
                <a16:creationId xmlns:a16="http://schemas.microsoft.com/office/drawing/2014/main" id="{590353DB-802C-29E9-612D-6EC27E397D05}"/>
              </a:ext>
            </a:extLst>
          </p:cNvPr>
          <p:cNvSpPr/>
          <p:nvPr userDrawn="1"/>
        </p:nvSpPr>
        <p:spPr>
          <a:xfrm rot="16200000">
            <a:off x="-223227" y="4238558"/>
            <a:ext cx="3929913" cy="1601497"/>
          </a:xfrm>
          <a:custGeom>
            <a:avLst/>
            <a:gdLst>
              <a:gd name="connsiteX0" fmla="*/ 22303 w 5146936"/>
              <a:gd name="connsiteY0" fmla="*/ 11151 h 2486722"/>
              <a:gd name="connsiteX1" fmla="*/ 3947533 w 5146936"/>
              <a:gd name="connsiteY1" fmla="*/ 0 h 2486722"/>
              <a:gd name="connsiteX2" fmla="*/ 5146936 w 5146936"/>
              <a:gd name="connsiteY2" fmla="*/ 1243362 h 2486722"/>
              <a:gd name="connsiteX3" fmla="*/ 3947533 w 5146936"/>
              <a:gd name="connsiteY3" fmla="*/ 2486722 h 2486722"/>
              <a:gd name="connsiteX4" fmla="*/ 0 w 5146936"/>
              <a:gd name="connsiteY4" fmla="*/ 2453268 h 2486722"/>
              <a:gd name="connsiteX5" fmla="*/ 22303 w 5146936"/>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6936" h="2486722">
                <a:moveTo>
                  <a:pt x="22303" y="11151"/>
                </a:moveTo>
                <a:lnTo>
                  <a:pt x="3947533" y="0"/>
                </a:lnTo>
                <a:cubicBezTo>
                  <a:pt x="4748158" y="0"/>
                  <a:pt x="5146936" y="556673"/>
                  <a:pt x="5146936" y="1243362"/>
                </a:cubicBezTo>
                <a:cubicBezTo>
                  <a:pt x="5146936" y="1930051"/>
                  <a:pt x="4748158" y="2486722"/>
                  <a:pt x="3947533" y="2486722"/>
                </a:cubicBezTo>
                <a:lnTo>
                  <a:pt x="0" y="2453268"/>
                </a:lnTo>
                <a:lnTo>
                  <a:pt x="22303" y="11151"/>
                </a:lnTo>
                <a:close/>
              </a:path>
            </a:pathLst>
          </a:custGeom>
          <a:noFill/>
          <a:ln w="38100">
            <a:solidFill>
              <a:srgbClr val="EBA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13" name="Delay 10">
            <a:extLst>
              <a:ext uri="{FF2B5EF4-FFF2-40B4-BE49-F238E27FC236}">
                <a16:creationId xmlns:a16="http://schemas.microsoft.com/office/drawing/2014/main" id="{A9B41825-1C69-AC94-266A-32CD9A1A7B83}"/>
              </a:ext>
            </a:extLst>
          </p:cNvPr>
          <p:cNvSpPr/>
          <p:nvPr userDrawn="1"/>
        </p:nvSpPr>
        <p:spPr>
          <a:xfrm rot="16200000">
            <a:off x="999244" y="4831266"/>
            <a:ext cx="3086468" cy="1259526"/>
          </a:xfrm>
          <a:custGeom>
            <a:avLst/>
            <a:gdLst>
              <a:gd name="connsiteX0" fmla="*/ 22303 w 5146936"/>
              <a:gd name="connsiteY0" fmla="*/ 11151 h 2486722"/>
              <a:gd name="connsiteX1" fmla="*/ 3947533 w 5146936"/>
              <a:gd name="connsiteY1" fmla="*/ 0 h 2486722"/>
              <a:gd name="connsiteX2" fmla="*/ 5146936 w 5146936"/>
              <a:gd name="connsiteY2" fmla="*/ 1243362 h 2486722"/>
              <a:gd name="connsiteX3" fmla="*/ 3947533 w 5146936"/>
              <a:gd name="connsiteY3" fmla="*/ 2486722 h 2486722"/>
              <a:gd name="connsiteX4" fmla="*/ 0 w 5146936"/>
              <a:gd name="connsiteY4" fmla="*/ 2453268 h 2486722"/>
              <a:gd name="connsiteX5" fmla="*/ 22303 w 5146936"/>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6936" h="2486722">
                <a:moveTo>
                  <a:pt x="22303" y="11151"/>
                </a:moveTo>
                <a:lnTo>
                  <a:pt x="3947533" y="0"/>
                </a:lnTo>
                <a:cubicBezTo>
                  <a:pt x="4748158" y="0"/>
                  <a:pt x="5146936" y="556673"/>
                  <a:pt x="5146936" y="1243362"/>
                </a:cubicBezTo>
                <a:cubicBezTo>
                  <a:pt x="5146936" y="1930051"/>
                  <a:pt x="4748158" y="2486722"/>
                  <a:pt x="3947533" y="2486722"/>
                </a:cubicBezTo>
                <a:lnTo>
                  <a:pt x="0" y="2453268"/>
                </a:lnTo>
                <a:lnTo>
                  <a:pt x="22303" y="11151"/>
                </a:lnTo>
                <a:close/>
              </a:path>
            </a:pathLst>
          </a:custGeom>
          <a:solidFill>
            <a:srgbClr val="EBA900"/>
          </a:solidFill>
          <a:ln w="38100">
            <a:solidFill>
              <a:srgbClr val="EBA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pic>
        <p:nvPicPr>
          <p:cNvPr id="14" name="Picture 13" descr="Logo&#10;&#10;Description automatically generated with medium confidence">
            <a:extLst>
              <a:ext uri="{FF2B5EF4-FFF2-40B4-BE49-F238E27FC236}">
                <a16:creationId xmlns:a16="http://schemas.microsoft.com/office/drawing/2014/main" id="{913A235F-C679-212F-46D9-DCEF42839CBD}"/>
              </a:ext>
            </a:extLst>
          </p:cNvPr>
          <p:cNvPicPr>
            <a:picLocks noChangeAspect="1"/>
          </p:cNvPicPr>
          <p:nvPr userDrawn="1"/>
        </p:nvPicPr>
        <p:blipFill>
          <a:blip r:embed="rId2"/>
          <a:stretch>
            <a:fillRect/>
          </a:stretch>
        </p:blipFill>
        <p:spPr>
          <a:xfrm>
            <a:off x="9641416" y="5735637"/>
            <a:ext cx="2205803" cy="908272"/>
          </a:xfrm>
          <a:prstGeom prst="rect">
            <a:avLst/>
          </a:prstGeom>
        </p:spPr>
      </p:pic>
    </p:spTree>
    <p:extLst>
      <p:ext uri="{BB962C8B-B14F-4D97-AF65-F5344CB8AC3E}">
        <p14:creationId xmlns:p14="http://schemas.microsoft.com/office/powerpoint/2010/main" val="424891269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64C906EE-B2A2-F582-E9FA-CCC3B3AADCB4}"/>
              </a:ext>
            </a:extLst>
          </p:cNvPr>
          <p:cNvSpPr>
            <a:spLocks noGrp="1"/>
          </p:cNvSpPr>
          <p:nvPr>
            <p:ph type="body" idx="13" hasCustomPrompt="1"/>
          </p:nvPr>
        </p:nvSpPr>
        <p:spPr>
          <a:xfrm>
            <a:off x="838201" y="2046985"/>
            <a:ext cx="5020340" cy="4307633"/>
          </a:xfrm>
        </p:spPr>
        <p:txBody>
          <a:bodyPr>
            <a:normAutofit/>
          </a:bodyPr>
          <a:lstStyle>
            <a:lvl1pPr marL="0" indent="0">
              <a:buFont typeface="Arial" panose="020B0604020202020204" pitchFamily="34" charse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Type here</a:t>
            </a:r>
          </a:p>
          <a:p>
            <a:pPr lvl="0"/>
            <a:endParaRPr lang="en-GB"/>
          </a:p>
        </p:txBody>
      </p:sp>
      <p:sp>
        <p:nvSpPr>
          <p:cNvPr id="11" name="Title 1">
            <a:extLst>
              <a:ext uri="{FF2B5EF4-FFF2-40B4-BE49-F238E27FC236}">
                <a16:creationId xmlns:a16="http://schemas.microsoft.com/office/drawing/2014/main" id="{400166D6-1895-C999-57C0-DAF2F4479B97}"/>
              </a:ext>
            </a:extLst>
          </p:cNvPr>
          <p:cNvSpPr>
            <a:spLocks noGrp="1"/>
          </p:cNvSpPr>
          <p:nvPr>
            <p:ph type="title" hasCustomPrompt="1"/>
          </p:nvPr>
        </p:nvSpPr>
        <p:spPr>
          <a:xfrm>
            <a:off x="838201" y="365125"/>
            <a:ext cx="5020340" cy="1325563"/>
          </a:xfrm>
          <a:prstGeom prst="rect">
            <a:avLst/>
          </a:prstGeom>
        </p:spPr>
        <p:txBody>
          <a:bodyPr/>
          <a:lstStyle/>
          <a:p>
            <a:r>
              <a:rPr lang="en-US" spc="300">
                <a:latin typeface="Calibri" panose="020F0502020204030204" pitchFamily="34" charset="0"/>
                <a:cs typeface="Calibri" panose="020F0502020204030204" pitchFamily="34" charset="0"/>
              </a:rPr>
              <a:t>THIS IS YOUR TITLE</a:t>
            </a:r>
          </a:p>
        </p:txBody>
      </p:sp>
      <p:sp>
        <p:nvSpPr>
          <p:cNvPr id="22" name="Rectangle 21">
            <a:extLst>
              <a:ext uri="{FF2B5EF4-FFF2-40B4-BE49-F238E27FC236}">
                <a16:creationId xmlns:a16="http://schemas.microsoft.com/office/drawing/2014/main" id="{4823185D-7C42-B5BE-E053-7548C9010E88}"/>
              </a:ext>
            </a:extLst>
          </p:cNvPr>
          <p:cNvSpPr/>
          <p:nvPr userDrawn="1"/>
        </p:nvSpPr>
        <p:spPr>
          <a:xfrm>
            <a:off x="6096000" y="0"/>
            <a:ext cx="6096000" cy="6858000"/>
          </a:xfrm>
          <a:prstGeom prst="rect">
            <a:avLst/>
          </a:pr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11">
            <a:extLst>
              <a:ext uri="{FF2B5EF4-FFF2-40B4-BE49-F238E27FC236}">
                <a16:creationId xmlns:a16="http://schemas.microsoft.com/office/drawing/2014/main" id="{3442990C-14C8-5A6E-047A-A67D2A6B9F39}"/>
              </a:ext>
            </a:extLst>
          </p:cNvPr>
          <p:cNvSpPr>
            <a:spLocks noGrp="1"/>
          </p:cNvSpPr>
          <p:nvPr>
            <p:ph type="pic" sz="quarter" idx="14"/>
          </p:nvPr>
        </p:nvSpPr>
        <p:spPr>
          <a:xfrm>
            <a:off x="6096000" y="0"/>
            <a:ext cx="5595937" cy="6283325"/>
          </a:xfrm>
        </p:spPr>
        <p:txBody>
          <a:bodyPr/>
          <a:lstStyle/>
          <a:p>
            <a:endParaRPr lang="en-US"/>
          </a:p>
        </p:txBody>
      </p:sp>
    </p:spTree>
    <p:extLst>
      <p:ext uri="{BB962C8B-B14F-4D97-AF65-F5344CB8AC3E}">
        <p14:creationId xmlns:p14="http://schemas.microsoft.com/office/powerpoint/2010/main" val="114460712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ima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759B7-A7C7-81F1-8540-40A5207CE784}"/>
              </a:ext>
            </a:extLst>
          </p:cNvPr>
          <p:cNvSpPr>
            <a:spLocks noGrp="1"/>
          </p:cNvSpPr>
          <p:nvPr>
            <p:ph type="title"/>
          </p:nvPr>
        </p:nvSpPr>
        <p:spPr>
          <a:xfrm>
            <a:off x="6514170" y="365125"/>
            <a:ext cx="4839630" cy="1325563"/>
          </a:xfrm>
          <a:prstGeom prst="rect">
            <a:avLst/>
          </a:prstGeom>
        </p:spPr>
        <p:txBody>
          <a:bodyPr>
            <a:normAutofit/>
          </a:bodyPr>
          <a:lstStyle>
            <a:lvl1pPr>
              <a:defRPr sz="2900"/>
            </a:lvl1pPr>
          </a:lstStyle>
          <a:p>
            <a:r>
              <a:rPr lang="en-GB"/>
              <a:t>Click to edit Master title style</a:t>
            </a:r>
            <a:endParaRPr lang="en-US"/>
          </a:p>
        </p:txBody>
      </p:sp>
      <p:sp>
        <p:nvSpPr>
          <p:cNvPr id="6" name="Rectangle 5">
            <a:extLst>
              <a:ext uri="{FF2B5EF4-FFF2-40B4-BE49-F238E27FC236}">
                <a16:creationId xmlns:a16="http://schemas.microsoft.com/office/drawing/2014/main" id="{C40171CF-CAC7-4E6D-5142-34F342A31CEA}"/>
              </a:ext>
            </a:extLst>
          </p:cNvPr>
          <p:cNvSpPr/>
          <p:nvPr userDrawn="1"/>
        </p:nvSpPr>
        <p:spPr>
          <a:xfrm>
            <a:off x="0" y="0"/>
            <a:ext cx="6096000" cy="6858000"/>
          </a:xfrm>
          <a:prstGeom prst="rect">
            <a:avLst/>
          </a:pr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
            <a:extLst>
              <a:ext uri="{FF2B5EF4-FFF2-40B4-BE49-F238E27FC236}">
                <a16:creationId xmlns:a16="http://schemas.microsoft.com/office/drawing/2014/main" id="{B11332AB-3E27-C898-884B-17CC08AE5C80}"/>
              </a:ext>
            </a:extLst>
          </p:cNvPr>
          <p:cNvSpPr>
            <a:spLocks noGrp="1"/>
          </p:cNvSpPr>
          <p:nvPr>
            <p:ph type="body" idx="13"/>
          </p:nvPr>
        </p:nvSpPr>
        <p:spPr>
          <a:xfrm>
            <a:off x="6514170" y="1690688"/>
            <a:ext cx="5257800" cy="424046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2" name="Picture Placeholder 11">
            <a:extLst>
              <a:ext uri="{FF2B5EF4-FFF2-40B4-BE49-F238E27FC236}">
                <a16:creationId xmlns:a16="http://schemas.microsoft.com/office/drawing/2014/main" id="{030A3DD2-E9E1-2382-383F-F27472E0A667}"/>
              </a:ext>
            </a:extLst>
          </p:cNvPr>
          <p:cNvSpPr>
            <a:spLocks noGrp="1"/>
          </p:cNvSpPr>
          <p:nvPr>
            <p:ph type="pic" sz="quarter" idx="14"/>
          </p:nvPr>
        </p:nvSpPr>
        <p:spPr>
          <a:xfrm>
            <a:off x="500063" y="0"/>
            <a:ext cx="5595937" cy="6283325"/>
          </a:xfrm>
        </p:spPr>
        <p:txBody>
          <a:bodyPr/>
          <a:lstStyle/>
          <a:p>
            <a:endParaRPr lang="en-US"/>
          </a:p>
        </p:txBody>
      </p:sp>
    </p:spTree>
    <p:extLst>
      <p:ext uri="{BB962C8B-B14F-4D97-AF65-F5344CB8AC3E}">
        <p14:creationId xmlns:p14="http://schemas.microsoft.com/office/powerpoint/2010/main" val="198324656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with ima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C0190-5A4C-0182-320C-26F828F6991B}"/>
              </a:ext>
            </a:extLst>
          </p:cNvPr>
          <p:cNvSpPr>
            <a:spLocks noGrp="1"/>
          </p:cNvSpPr>
          <p:nvPr>
            <p:ph type="title" hasCustomPrompt="1"/>
          </p:nvPr>
        </p:nvSpPr>
        <p:spPr>
          <a:xfrm>
            <a:off x="838200" y="365125"/>
            <a:ext cx="7449007" cy="1325563"/>
          </a:xfrm>
          <a:prstGeom prst="rect">
            <a:avLst/>
          </a:prstGeom>
        </p:spPr>
        <p:txBody>
          <a:bodyPr/>
          <a:lstStyle/>
          <a:p>
            <a:r>
              <a:rPr lang="en-US" spc="300">
                <a:latin typeface="Calibri" panose="020F0502020204030204" pitchFamily="34" charset="0"/>
                <a:cs typeface="Calibri" panose="020F0502020204030204" pitchFamily="34" charset="0"/>
              </a:rPr>
              <a:t>THIS IS YOUR TITLE</a:t>
            </a:r>
          </a:p>
        </p:txBody>
      </p:sp>
      <p:sp>
        <p:nvSpPr>
          <p:cNvPr id="3" name="Date Placeholder 2">
            <a:extLst>
              <a:ext uri="{FF2B5EF4-FFF2-40B4-BE49-F238E27FC236}">
                <a16:creationId xmlns:a16="http://schemas.microsoft.com/office/drawing/2014/main" id="{23E31D6B-77A0-7673-DD03-D13339994581}"/>
              </a:ext>
            </a:extLst>
          </p:cNvPr>
          <p:cNvSpPr>
            <a:spLocks noGrp="1"/>
          </p:cNvSpPr>
          <p:nvPr>
            <p:ph type="dt" sz="half" idx="10"/>
          </p:nvPr>
        </p:nvSpPr>
        <p:spPr/>
        <p:txBody>
          <a:bodyPr/>
          <a:lstStyle/>
          <a:p>
            <a:fld id="{CE7A0886-88D6-4D10-8C50-BFA5EB3F4BE3}" type="datetime1">
              <a:rPr lang="en-GB" smtClean="0"/>
              <a:t>19/06/2026</a:t>
            </a:fld>
            <a:endParaRPr lang="en-US"/>
          </a:p>
        </p:txBody>
      </p:sp>
      <p:sp>
        <p:nvSpPr>
          <p:cNvPr id="4" name="Footer Placeholder 3">
            <a:extLst>
              <a:ext uri="{FF2B5EF4-FFF2-40B4-BE49-F238E27FC236}">
                <a16:creationId xmlns:a16="http://schemas.microsoft.com/office/drawing/2014/main" id="{55D0F4E9-6DD0-E2EA-973E-797966949D46}"/>
              </a:ext>
            </a:extLst>
          </p:cNvPr>
          <p:cNvSpPr>
            <a:spLocks noGrp="1"/>
          </p:cNvSpPr>
          <p:nvPr>
            <p:ph type="ftr" sz="quarter" idx="11"/>
          </p:nvPr>
        </p:nvSpPr>
        <p:spPr/>
        <p:txBody>
          <a:bodyPr/>
          <a:lstStyle/>
          <a:p>
            <a:r>
              <a:rPr lang="en-US"/>
              <a:t>&amp;[File]</a:t>
            </a:r>
          </a:p>
        </p:txBody>
      </p:sp>
      <p:sp>
        <p:nvSpPr>
          <p:cNvPr id="5" name="Slide Number Placeholder 4">
            <a:extLst>
              <a:ext uri="{FF2B5EF4-FFF2-40B4-BE49-F238E27FC236}">
                <a16:creationId xmlns:a16="http://schemas.microsoft.com/office/drawing/2014/main" id="{6D04E464-BB6A-6C25-71F1-08FB9E460DFF}"/>
              </a:ext>
            </a:extLst>
          </p:cNvPr>
          <p:cNvSpPr>
            <a:spLocks noGrp="1"/>
          </p:cNvSpPr>
          <p:nvPr>
            <p:ph type="sldNum" sz="quarter" idx="12"/>
          </p:nvPr>
        </p:nvSpPr>
        <p:spPr/>
        <p:txBody>
          <a:bodyPr/>
          <a:lstStyle/>
          <a:p>
            <a:fld id="{302F75EA-7CA5-8449-976A-39074E35EEAA}" type="slidenum">
              <a:rPr lang="en-US" smtClean="0"/>
              <a:t>‹#›</a:t>
            </a:fld>
            <a:endParaRPr lang="en-US"/>
          </a:p>
        </p:txBody>
      </p:sp>
      <p:sp>
        <p:nvSpPr>
          <p:cNvPr id="6" name="Rectangle 5">
            <a:extLst>
              <a:ext uri="{FF2B5EF4-FFF2-40B4-BE49-F238E27FC236}">
                <a16:creationId xmlns:a16="http://schemas.microsoft.com/office/drawing/2014/main" id="{3E88D115-DF43-93DD-3F20-0CC58ECE8985}"/>
              </a:ext>
            </a:extLst>
          </p:cNvPr>
          <p:cNvSpPr/>
          <p:nvPr userDrawn="1"/>
        </p:nvSpPr>
        <p:spPr>
          <a:xfrm>
            <a:off x="0" y="4315522"/>
            <a:ext cx="12192000" cy="2542478"/>
          </a:xfrm>
          <a:prstGeom prst="rect">
            <a:avLst/>
          </a:pr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elay 10">
            <a:extLst>
              <a:ext uri="{FF2B5EF4-FFF2-40B4-BE49-F238E27FC236}">
                <a16:creationId xmlns:a16="http://schemas.microsoft.com/office/drawing/2014/main" id="{8C657284-1D8C-89DB-864D-A01D833FCAAB}"/>
              </a:ext>
            </a:extLst>
          </p:cNvPr>
          <p:cNvSpPr/>
          <p:nvPr userDrawn="1"/>
        </p:nvSpPr>
        <p:spPr>
          <a:xfrm rot="16200000">
            <a:off x="6918666" y="1691929"/>
            <a:ext cx="6641878" cy="3904790"/>
          </a:xfrm>
          <a:custGeom>
            <a:avLst/>
            <a:gdLst>
              <a:gd name="connsiteX0" fmla="*/ 22303 w 6238219"/>
              <a:gd name="connsiteY0" fmla="*/ 11151 h 2486722"/>
              <a:gd name="connsiteX1" fmla="*/ 3947533 w 6238219"/>
              <a:gd name="connsiteY1" fmla="*/ 0 h 2486722"/>
              <a:gd name="connsiteX2" fmla="*/ 6238152 w 6238219"/>
              <a:gd name="connsiteY2" fmla="*/ 1289060 h 2486722"/>
              <a:gd name="connsiteX3" fmla="*/ 3947533 w 6238219"/>
              <a:gd name="connsiteY3" fmla="*/ 2486722 h 2486722"/>
              <a:gd name="connsiteX4" fmla="*/ 0 w 6238219"/>
              <a:gd name="connsiteY4" fmla="*/ 2453268 h 2486722"/>
              <a:gd name="connsiteX5" fmla="*/ 22303 w 6238219"/>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8219" h="2486722">
                <a:moveTo>
                  <a:pt x="22303" y="11151"/>
                </a:moveTo>
                <a:lnTo>
                  <a:pt x="3947533" y="0"/>
                </a:lnTo>
                <a:cubicBezTo>
                  <a:pt x="4748158" y="0"/>
                  <a:pt x="6249820" y="308305"/>
                  <a:pt x="6238152" y="1289060"/>
                </a:cubicBezTo>
                <a:cubicBezTo>
                  <a:pt x="6226484" y="2269815"/>
                  <a:pt x="4748158" y="2486722"/>
                  <a:pt x="3947533" y="2486722"/>
                </a:cubicBezTo>
                <a:lnTo>
                  <a:pt x="0" y="2453268"/>
                </a:lnTo>
                <a:lnTo>
                  <a:pt x="22303" y="11151"/>
                </a:lnTo>
                <a:close/>
              </a:path>
            </a:pathLst>
          </a:custGeom>
          <a:blipFill dpi="0" rotWithShape="0">
            <a:blip r:embed="rId2">
              <a:extLst>
                <a:ext uri="{28A0092B-C50C-407E-A947-70E740481C1C}">
                  <a14:useLocalDpi xmlns:a14="http://schemas.microsoft.com/office/drawing/2010/main" val="0"/>
                </a:ext>
              </a:extLst>
            </a:blip>
            <a:stretch>
              <a:fillRect l="-10000" r="-100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8" name="Delay 10">
            <a:extLst>
              <a:ext uri="{FF2B5EF4-FFF2-40B4-BE49-F238E27FC236}">
                <a16:creationId xmlns:a16="http://schemas.microsoft.com/office/drawing/2014/main" id="{3090B66E-FA82-605C-5893-9E7572FE2251}"/>
              </a:ext>
            </a:extLst>
          </p:cNvPr>
          <p:cNvSpPr/>
          <p:nvPr userDrawn="1"/>
        </p:nvSpPr>
        <p:spPr>
          <a:xfrm rot="16200000">
            <a:off x="6918665" y="1691929"/>
            <a:ext cx="6641878" cy="3904790"/>
          </a:xfrm>
          <a:custGeom>
            <a:avLst/>
            <a:gdLst>
              <a:gd name="connsiteX0" fmla="*/ 22303 w 6238219"/>
              <a:gd name="connsiteY0" fmla="*/ 11151 h 2486722"/>
              <a:gd name="connsiteX1" fmla="*/ 3947533 w 6238219"/>
              <a:gd name="connsiteY1" fmla="*/ 0 h 2486722"/>
              <a:gd name="connsiteX2" fmla="*/ 6238152 w 6238219"/>
              <a:gd name="connsiteY2" fmla="*/ 1289060 h 2486722"/>
              <a:gd name="connsiteX3" fmla="*/ 3947533 w 6238219"/>
              <a:gd name="connsiteY3" fmla="*/ 2486722 h 2486722"/>
              <a:gd name="connsiteX4" fmla="*/ 0 w 6238219"/>
              <a:gd name="connsiteY4" fmla="*/ 2453268 h 2486722"/>
              <a:gd name="connsiteX5" fmla="*/ 22303 w 6238219"/>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8219" h="2486722">
                <a:moveTo>
                  <a:pt x="22303" y="11151"/>
                </a:moveTo>
                <a:lnTo>
                  <a:pt x="3947533" y="0"/>
                </a:lnTo>
                <a:cubicBezTo>
                  <a:pt x="4748158" y="0"/>
                  <a:pt x="6249820" y="308305"/>
                  <a:pt x="6238152" y="1289060"/>
                </a:cubicBezTo>
                <a:cubicBezTo>
                  <a:pt x="6226484" y="2269815"/>
                  <a:pt x="4748158" y="2486722"/>
                  <a:pt x="3947533" y="2486722"/>
                </a:cubicBezTo>
                <a:lnTo>
                  <a:pt x="0" y="2453268"/>
                </a:lnTo>
                <a:lnTo>
                  <a:pt x="22303" y="11151"/>
                </a:lnTo>
                <a:close/>
              </a:path>
            </a:pathLst>
          </a:custGeom>
          <a:noFill/>
          <a:ln w="57150">
            <a:solidFill>
              <a:srgbClr val="EBA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13" name="Text Placeholder 2">
            <a:extLst>
              <a:ext uri="{FF2B5EF4-FFF2-40B4-BE49-F238E27FC236}">
                <a16:creationId xmlns:a16="http://schemas.microsoft.com/office/drawing/2014/main" id="{49A470C1-E641-2A88-1C3A-5BFF0F5E1307}"/>
              </a:ext>
            </a:extLst>
          </p:cNvPr>
          <p:cNvSpPr>
            <a:spLocks noGrp="1"/>
          </p:cNvSpPr>
          <p:nvPr>
            <p:ph type="body" idx="1"/>
          </p:nvPr>
        </p:nvSpPr>
        <p:spPr>
          <a:xfrm>
            <a:off x="831850" y="4589463"/>
            <a:ext cx="7157605" cy="1500187"/>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4" name="Text Placeholder 2">
            <a:extLst>
              <a:ext uri="{FF2B5EF4-FFF2-40B4-BE49-F238E27FC236}">
                <a16:creationId xmlns:a16="http://schemas.microsoft.com/office/drawing/2014/main" id="{0646A84E-7B2F-BB2D-725F-5ECD32C506B0}"/>
              </a:ext>
            </a:extLst>
          </p:cNvPr>
          <p:cNvSpPr>
            <a:spLocks noGrp="1"/>
          </p:cNvSpPr>
          <p:nvPr>
            <p:ph type="body" idx="13"/>
          </p:nvPr>
        </p:nvSpPr>
        <p:spPr>
          <a:xfrm>
            <a:off x="838200" y="2046985"/>
            <a:ext cx="7151255" cy="2001837"/>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5" name="Text Placeholder 2">
            <a:extLst>
              <a:ext uri="{FF2B5EF4-FFF2-40B4-BE49-F238E27FC236}">
                <a16:creationId xmlns:a16="http://schemas.microsoft.com/office/drawing/2014/main" id="{C72AE393-60D2-55CF-E196-C6DA8B4B4BF8}"/>
              </a:ext>
            </a:extLst>
          </p:cNvPr>
          <p:cNvSpPr>
            <a:spLocks noGrp="1"/>
          </p:cNvSpPr>
          <p:nvPr>
            <p:ph type="body" idx="14" hasCustomPrompt="1"/>
          </p:nvPr>
        </p:nvSpPr>
        <p:spPr>
          <a:xfrm>
            <a:off x="831850" y="1427163"/>
            <a:ext cx="7151255" cy="483297"/>
          </a:xfrm>
        </p:spPr>
        <p:txBody>
          <a:bodyPr>
            <a:normAutofit/>
          </a:bodyPr>
          <a:lstStyle>
            <a:lvl1pPr marL="0" indent="0">
              <a:buNone/>
              <a:defRPr sz="2000" spc="300">
                <a:solidFill>
                  <a:srgbClr val="EBA9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35856956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3 image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68163E-09CD-4E72-5E49-88BFC77DDDBC}"/>
              </a:ext>
            </a:extLst>
          </p:cNvPr>
          <p:cNvSpPr/>
          <p:nvPr userDrawn="1"/>
        </p:nvSpPr>
        <p:spPr>
          <a:xfrm>
            <a:off x="10002644" y="0"/>
            <a:ext cx="2189356" cy="6858000"/>
          </a:xfrm>
          <a:prstGeom prst="rect">
            <a:avLst/>
          </a:pr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3A34C6-2029-3230-C19D-CEB13FA11D10}"/>
              </a:ext>
            </a:extLst>
          </p:cNvPr>
          <p:cNvSpPr>
            <a:spLocks noGrp="1"/>
          </p:cNvSpPr>
          <p:nvPr>
            <p:ph type="title"/>
          </p:nvPr>
        </p:nvSpPr>
        <p:spPr>
          <a:xfrm>
            <a:off x="838200" y="365125"/>
            <a:ext cx="7901763" cy="1325563"/>
          </a:xfrm>
          <a:prstGeom prst="rect">
            <a:avLst/>
          </a:prstGeom>
        </p:spPr>
        <p:txBody>
          <a:bodyPr>
            <a:normAutofit/>
          </a:bodyPr>
          <a:lstStyle>
            <a:lvl1pPr>
              <a:defRPr sz="4000">
                <a:latin typeface="+mn-lt"/>
              </a:defRPr>
            </a:lvl1pPr>
          </a:lstStyle>
          <a:p>
            <a:r>
              <a:rPr lang="en-GB"/>
              <a:t>Click to edit Master title style</a:t>
            </a:r>
            <a:endParaRPr lang="en-US"/>
          </a:p>
        </p:txBody>
      </p:sp>
      <p:sp>
        <p:nvSpPr>
          <p:cNvPr id="13" name="Rectangle 12">
            <a:extLst>
              <a:ext uri="{FF2B5EF4-FFF2-40B4-BE49-F238E27FC236}">
                <a16:creationId xmlns:a16="http://schemas.microsoft.com/office/drawing/2014/main" id="{4683282B-19C6-CE24-9CDA-2BC9FBCD5170}"/>
              </a:ext>
            </a:extLst>
          </p:cNvPr>
          <p:cNvSpPr/>
          <p:nvPr userDrawn="1"/>
        </p:nvSpPr>
        <p:spPr>
          <a:xfrm>
            <a:off x="9136564" y="2622393"/>
            <a:ext cx="1732157" cy="1732157"/>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EA5FAA-B2D7-2BD1-5465-95F06266C438}"/>
              </a:ext>
            </a:extLst>
          </p:cNvPr>
          <p:cNvSpPr/>
          <p:nvPr userDrawn="1"/>
        </p:nvSpPr>
        <p:spPr>
          <a:xfrm>
            <a:off x="9136565" y="520389"/>
            <a:ext cx="1732157" cy="1732157"/>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878DAD4C-34EF-32C8-4CDA-955D3F87716D}"/>
              </a:ext>
            </a:extLst>
          </p:cNvPr>
          <p:cNvSpPr>
            <a:spLocks noGrp="1"/>
          </p:cNvSpPr>
          <p:nvPr>
            <p:ph type="pic" sz="quarter" idx="10"/>
          </p:nvPr>
        </p:nvSpPr>
        <p:spPr>
          <a:xfrm>
            <a:off x="9136063" y="520700"/>
            <a:ext cx="1731962" cy="1731963"/>
          </a:xfrm>
        </p:spPr>
        <p:txBody>
          <a:bodyPr/>
          <a:lstStyle/>
          <a:p>
            <a:endParaRPr lang="en-US"/>
          </a:p>
        </p:txBody>
      </p:sp>
      <p:sp>
        <p:nvSpPr>
          <p:cNvPr id="14" name="Rectangle 13">
            <a:extLst>
              <a:ext uri="{FF2B5EF4-FFF2-40B4-BE49-F238E27FC236}">
                <a16:creationId xmlns:a16="http://schemas.microsoft.com/office/drawing/2014/main" id="{D31FDDB0-1AFB-84A6-E1DA-4544DBC3FEB7}"/>
              </a:ext>
            </a:extLst>
          </p:cNvPr>
          <p:cNvSpPr/>
          <p:nvPr userDrawn="1"/>
        </p:nvSpPr>
        <p:spPr>
          <a:xfrm>
            <a:off x="9136564" y="4724397"/>
            <a:ext cx="1732157" cy="1732157"/>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5">
            <a:extLst>
              <a:ext uri="{FF2B5EF4-FFF2-40B4-BE49-F238E27FC236}">
                <a16:creationId xmlns:a16="http://schemas.microsoft.com/office/drawing/2014/main" id="{C64FD286-E144-1142-C60F-526AEEBBAF03}"/>
              </a:ext>
            </a:extLst>
          </p:cNvPr>
          <p:cNvSpPr>
            <a:spLocks noGrp="1"/>
          </p:cNvSpPr>
          <p:nvPr>
            <p:ph type="pic" sz="quarter" idx="12"/>
          </p:nvPr>
        </p:nvSpPr>
        <p:spPr>
          <a:xfrm>
            <a:off x="9126384" y="4724591"/>
            <a:ext cx="1731962" cy="1731963"/>
          </a:xfrm>
        </p:spPr>
        <p:txBody>
          <a:bodyPr/>
          <a:lstStyle/>
          <a:p>
            <a:endParaRPr lang="en-US"/>
          </a:p>
        </p:txBody>
      </p:sp>
      <p:sp>
        <p:nvSpPr>
          <p:cNvPr id="17" name="Picture Placeholder 15">
            <a:extLst>
              <a:ext uri="{FF2B5EF4-FFF2-40B4-BE49-F238E27FC236}">
                <a16:creationId xmlns:a16="http://schemas.microsoft.com/office/drawing/2014/main" id="{D41704F8-082D-E8E5-9166-1477757953DF}"/>
              </a:ext>
            </a:extLst>
          </p:cNvPr>
          <p:cNvSpPr>
            <a:spLocks noGrp="1"/>
          </p:cNvSpPr>
          <p:nvPr>
            <p:ph type="pic" sz="quarter" idx="11"/>
          </p:nvPr>
        </p:nvSpPr>
        <p:spPr>
          <a:xfrm>
            <a:off x="9126384" y="2622587"/>
            <a:ext cx="1731962" cy="1731963"/>
          </a:xfrm>
        </p:spPr>
        <p:txBody>
          <a:bodyPr/>
          <a:lstStyle/>
          <a:p>
            <a:endParaRPr lang="en-US"/>
          </a:p>
        </p:txBody>
      </p:sp>
      <p:sp>
        <p:nvSpPr>
          <p:cNvPr id="19" name="Content Placeholder 2">
            <a:extLst>
              <a:ext uri="{FF2B5EF4-FFF2-40B4-BE49-F238E27FC236}">
                <a16:creationId xmlns:a16="http://schemas.microsoft.com/office/drawing/2014/main" id="{1B30B69A-801D-9BC9-1295-453819161524}"/>
              </a:ext>
            </a:extLst>
          </p:cNvPr>
          <p:cNvSpPr>
            <a:spLocks noGrp="1"/>
          </p:cNvSpPr>
          <p:nvPr>
            <p:ph idx="13"/>
          </p:nvPr>
        </p:nvSpPr>
        <p:spPr>
          <a:xfrm>
            <a:off x="838200" y="1825624"/>
            <a:ext cx="7901763" cy="4630929"/>
          </a:xfrm>
        </p:spPr>
        <p:txBody>
          <a:bodyPr/>
          <a:lstStyle>
            <a:lvl1pPr>
              <a:defRPr sz="24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2419671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F5415-55DD-CF49-A6EC-0662DAC6C88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5B1553B-B1FE-A74B-A72E-F2EE8F8D5B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549ED09-F962-3A44-8289-4A0C472DF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5561522-86BE-FC48-A78D-765989E3189F}"/>
              </a:ext>
            </a:extLst>
          </p:cNvPr>
          <p:cNvSpPr>
            <a:spLocks noGrp="1"/>
          </p:cNvSpPr>
          <p:nvPr>
            <p:ph type="dt" sz="half" idx="10"/>
          </p:nvPr>
        </p:nvSpPr>
        <p:spPr/>
        <p:txBody>
          <a:bodyPr/>
          <a:lstStyle/>
          <a:p>
            <a:fld id="{78AB731A-B8F9-436A-AAF8-3034963785D7}" type="datetime1">
              <a:rPr lang="en-GB" smtClean="0"/>
              <a:t>19/06/2026</a:t>
            </a:fld>
            <a:endParaRPr lang="en-US"/>
          </a:p>
        </p:txBody>
      </p:sp>
      <p:sp>
        <p:nvSpPr>
          <p:cNvPr id="6" name="Footer Placeholder 5">
            <a:extLst>
              <a:ext uri="{FF2B5EF4-FFF2-40B4-BE49-F238E27FC236}">
                <a16:creationId xmlns:a16="http://schemas.microsoft.com/office/drawing/2014/main" id="{048A3BF2-4572-C14C-A61C-854F95910FDB}"/>
              </a:ext>
            </a:extLst>
          </p:cNvPr>
          <p:cNvSpPr>
            <a:spLocks noGrp="1"/>
          </p:cNvSpPr>
          <p:nvPr>
            <p:ph type="ftr" sz="quarter" idx="11"/>
          </p:nvPr>
        </p:nvSpPr>
        <p:spPr/>
        <p:txBody>
          <a:bodyPr/>
          <a:lstStyle/>
          <a:p>
            <a:r>
              <a:rPr lang="en-US"/>
              <a:t>&amp;[File]</a:t>
            </a:r>
          </a:p>
        </p:txBody>
      </p:sp>
      <p:sp>
        <p:nvSpPr>
          <p:cNvPr id="7" name="Slide Number Placeholder 6">
            <a:extLst>
              <a:ext uri="{FF2B5EF4-FFF2-40B4-BE49-F238E27FC236}">
                <a16:creationId xmlns:a16="http://schemas.microsoft.com/office/drawing/2014/main" id="{F5C92F97-24D7-5C4F-9C3C-8CC837F250A0}"/>
              </a:ext>
            </a:extLst>
          </p:cNvPr>
          <p:cNvSpPr>
            <a:spLocks noGrp="1"/>
          </p:cNvSpPr>
          <p:nvPr>
            <p:ph type="sldNum" sz="quarter" idx="12"/>
          </p:nvPr>
        </p:nvSpPr>
        <p:spPr/>
        <p:txBody>
          <a:bodyPr/>
          <a:lstStyle/>
          <a:p>
            <a:fld id="{302F75EA-7CA5-8449-976A-39074E35EEAA}" type="slidenum">
              <a:rPr lang="en-US" smtClean="0"/>
              <a:t>‹#›</a:t>
            </a:fld>
            <a:endParaRPr lang="en-US"/>
          </a:p>
        </p:txBody>
      </p:sp>
    </p:spTree>
    <p:extLst>
      <p:ext uri="{BB962C8B-B14F-4D97-AF65-F5344CB8AC3E}">
        <p14:creationId xmlns:p14="http://schemas.microsoft.com/office/powerpoint/2010/main" val="372774117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F6427-14C5-3843-9614-51FEC77A411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B49B292-3F7B-0847-AD85-0D6CCE409F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611195-A895-0649-ABBB-3CD9861325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74115784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Delay 10">
            <a:extLst>
              <a:ext uri="{FF2B5EF4-FFF2-40B4-BE49-F238E27FC236}">
                <a16:creationId xmlns:a16="http://schemas.microsoft.com/office/drawing/2014/main" id="{05DB8112-FCB8-B646-0341-5C61E9D7CEFF}"/>
              </a:ext>
            </a:extLst>
          </p:cNvPr>
          <p:cNvSpPr/>
          <p:nvPr userDrawn="1"/>
        </p:nvSpPr>
        <p:spPr>
          <a:xfrm rot="16200000">
            <a:off x="6794260" y="4192363"/>
            <a:ext cx="3862218" cy="1711603"/>
          </a:xfrm>
          <a:custGeom>
            <a:avLst/>
            <a:gdLst>
              <a:gd name="connsiteX0" fmla="*/ 22303 w 5146936"/>
              <a:gd name="connsiteY0" fmla="*/ 11151 h 2486722"/>
              <a:gd name="connsiteX1" fmla="*/ 3947533 w 5146936"/>
              <a:gd name="connsiteY1" fmla="*/ 0 h 2486722"/>
              <a:gd name="connsiteX2" fmla="*/ 5146936 w 5146936"/>
              <a:gd name="connsiteY2" fmla="*/ 1243362 h 2486722"/>
              <a:gd name="connsiteX3" fmla="*/ 3947533 w 5146936"/>
              <a:gd name="connsiteY3" fmla="*/ 2486722 h 2486722"/>
              <a:gd name="connsiteX4" fmla="*/ 0 w 5146936"/>
              <a:gd name="connsiteY4" fmla="*/ 2453268 h 2486722"/>
              <a:gd name="connsiteX5" fmla="*/ 22303 w 5146936"/>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6936" h="2486722">
                <a:moveTo>
                  <a:pt x="22303" y="11151"/>
                </a:moveTo>
                <a:lnTo>
                  <a:pt x="3947533" y="0"/>
                </a:lnTo>
                <a:cubicBezTo>
                  <a:pt x="4748158" y="0"/>
                  <a:pt x="5146936" y="556673"/>
                  <a:pt x="5146936" y="1243362"/>
                </a:cubicBezTo>
                <a:cubicBezTo>
                  <a:pt x="5146936" y="1930051"/>
                  <a:pt x="4748158" y="2486722"/>
                  <a:pt x="3947533" y="2486722"/>
                </a:cubicBezTo>
                <a:lnTo>
                  <a:pt x="0" y="2453268"/>
                </a:lnTo>
                <a:lnTo>
                  <a:pt x="22303" y="11151"/>
                </a:lnTo>
                <a:close/>
              </a:path>
            </a:pathLst>
          </a:cu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12" name="Delay 10">
            <a:extLst>
              <a:ext uri="{FF2B5EF4-FFF2-40B4-BE49-F238E27FC236}">
                <a16:creationId xmlns:a16="http://schemas.microsoft.com/office/drawing/2014/main" id="{819A66A7-4E01-A87A-F14B-8A0EA21F9F37}"/>
              </a:ext>
            </a:extLst>
          </p:cNvPr>
          <p:cNvSpPr/>
          <p:nvPr userDrawn="1"/>
        </p:nvSpPr>
        <p:spPr>
          <a:xfrm rot="16200000">
            <a:off x="7817464" y="2890771"/>
            <a:ext cx="5414712" cy="3014546"/>
          </a:xfrm>
          <a:custGeom>
            <a:avLst/>
            <a:gdLst>
              <a:gd name="connsiteX0" fmla="*/ 22303 w 5462027"/>
              <a:gd name="connsiteY0" fmla="*/ 11151 h 2486722"/>
              <a:gd name="connsiteX1" fmla="*/ 3947533 w 5462027"/>
              <a:gd name="connsiteY1" fmla="*/ 0 h 2486722"/>
              <a:gd name="connsiteX2" fmla="*/ 5461898 w 5462027"/>
              <a:gd name="connsiteY2" fmla="*/ 1234163 h 2486722"/>
              <a:gd name="connsiteX3" fmla="*/ 3947533 w 5462027"/>
              <a:gd name="connsiteY3" fmla="*/ 2486722 h 2486722"/>
              <a:gd name="connsiteX4" fmla="*/ 0 w 5462027"/>
              <a:gd name="connsiteY4" fmla="*/ 2453268 h 2486722"/>
              <a:gd name="connsiteX5" fmla="*/ 22303 w 5462027"/>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2027" h="2486722">
                <a:moveTo>
                  <a:pt x="22303" y="11151"/>
                </a:moveTo>
                <a:lnTo>
                  <a:pt x="3947533" y="0"/>
                </a:lnTo>
                <a:cubicBezTo>
                  <a:pt x="4748158" y="0"/>
                  <a:pt x="5473146" y="602666"/>
                  <a:pt x="5461898" y="1234163"/>
                </a:cubicBezTo>
                <a:cubicBezTo>
                  <a:pt x="5450650" y="1865660"/>
                  <a:pt x="4748158" y="2486722"/>
                  <a:pt x="3947533" y="2486722"/>
                </a:cubicBezTo>
                <a:lnTo>
                  <a:pt x="0" y="2453268"/>
                </a:lnTo>
                <a:lnTo>
                  <a:pt x="22303" y="11151"/>
                </a:lnTo>
                <a:close/>
              </a:path>
            </a:pathLst>
          </a:cu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2" name="Title 1">
            <a:extLst>
              <a:ext uri="{FF2B5EF4-FFF2-40B4-BE49-F238E27FC236}">
                <a16:creationId xmlns:a16="http://schemas.microsoft.com/office/drawing/2014/main" id="{43102A1B-4C83-B440-82A0-A40162A8053F}"/>
              </a:ext>
            </a:extLst>
          </p:cNvPr>
          <p:cNvSpPr>
            <a:spLocks noGrp="1"/>
          </p:cNvSpPr>
          <p:nvPr>
            <p:ph type="title"/>
          </p:nvPr>
        </p:nvSpPr>
        <p:spPr>
          <a:xfrm>
            <a:off x="831850" y="1709738"/>
            <a:ext cx="10515600" cy="2852737"/>
          </a:xfrm>
          <a:prstGeom prst="rect">
            <a:avLst/>
          </a:prstGeom>
        </p:spPr>
        <p:txBody>
          <a:bodyPr anchor="b">
            <a:normAutofit/>
          </a:bodyPr>
          <a:lstStyle>
            <a:lvl1pPr>
              <a:defRPr sz="48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2E159E8-97C8-C348-948F-15F67E363715}"/>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E3099A0-7893-DF5A-4CF0-F8DCAFDEFB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4A7E2A-F91D-4ED3-BCAF-D1BE28DF71D2}" type="datetime1">
              <a:rPr lang="en-GB" smtClean="0"/>
              <a:t>19/06/2026</a:t>
            </a:fld>
            <a:endParaRPr lang="en-US" dirty="0"/>
          </a:p>
        </p:txBody>
      </p:sp>
      <p:sp>
        <p:nvSpPr>
          <p:cNvPr id="5" name="Footer Placeholder 4">
            <a:extLst>
              <a:ext uri="{FF2B5EF4-FFF2-40B4-BE49-F238E27FC236}">
                <a16:creationId xmlns:a16="http://schemas.microsoft.com/office/drawing/2014/main" id="{1419C88A-08E6-C1E4-492F-B06D9E0FB3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&amp;[File]</a:t>
            </a:r>
            <a:endParaRPr lang="en-US" dirty="0"/>
          </a:p>
        </p:txBody>
      </p:sp>
      <p:sp>
        <p:nvSpPr>
          <p:cNvPr id="6" name="Slide Number Placeholder 5">
            <a:extLst>
              <a:ext uri="{FF2B5EF4-FFF2-40B4-BE49-F238E27FC236}">
                <a16:creationId xmlns:a16="http://schemas.microsoft.com/office/drawing/2014/main" id="{55080D6E-73CF-4EF6-7296-8BFC6ED7D6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endParaRPr lang="en-US" dirty="0"/>
          </a:p>
        </p:txBody>
      </p:sp>
    </p:spTree>
    <p:extLst>
      <p:ext uri="{BB962C8B-B14F-4D97-AF65-F5344CB8AC3E}">
        <p14:creationId xmlns:p14="http://schemas.microsoft.com/office/powerpoint/2010/main" val="151975090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0304F16-6C96-F841-DABD-5081AEC2ECA9}"/>
              </a:ext>
            </a:extLst>
          </p:cNvPr>
          <p:cNvSpPr>
            <a:spLocks noGrp="1"/>
          </p:cNvSpPr>
          <p:nvPr>
            <p:ph type="pic" sz="quarter" idx="10"/>
          </p:nvPr>
        </p:nvSpPr>
        <p:spPr>
          <a:xfrm>
            <a:off x="584790" y="0"/>
            <a:ext cx="11607209" cy="6858000"/>
          </a:xfrm>
        </p:spPr>
        <p:txBody>
          <a:bodyPr/>
          <a:lstStyle/>
          <a:p>
            <a:endParaRPr lang="en-US"/>
          </a:p>
        </p:txBody>
      </p:sp>
      <p:sp>
        <p:nvSpPr>
          <p:cNvPr id="12" name="Title 1">
            <a:extLst>
              <a:ext uri="{FF2B5EF4-FFF2-40B4-BE49-F238E27FC236}">
                <a16:creationId xmlns:a16="http://schemas.microsoft.com/office/drawing/2014/main" id="{EFE86D1C-2A91-700C-42FC-D91EB9167BBA}"/>
              </a:ext>
            </a:extLst>
          </p:cNvPr>
          <p:cNvSpPr>
            <a:spLocks noGrp="1"/>
          </p:cNvSpPr>
          <p:nvPr>
            <p:ph type="title" hasCustomPrompt="1"/>
          </p:nvPr>
        </p:nvSpPr>
        <p:spPr>
          <a:xfrm>
            <a:off x="955158" y="4969023"/>
            <a:ext cx="10515600" cy="1325563"/>
          </a:xfrm>
          <a:prstGeom prst="rect">
            <a:avLst/>
          </a:prstGeom>
        </p:spPr>
        <p:txBody>
          <a:bodyPr>
            <a:noAutofit/>
          </a:bodyPr>
          <a:lstStyle>
            <a:lvl1pPr>
              <a:defRPr sz="4800"/>
            </a:lvl1pPr>
          </a:lstStyle>
          <a:p>
            <a:r>
              <a:rPr lang="en-GB"/>
              <a:t>This is where you add your title</a:t>
            </a:r>
            <a:endParaRPr lang="en-US"/>
          </a:p>
        </p:txBody>
      </p:sp>
      <p:sp>
        <p:nvSpPr>
          <p:cNvPr id="2" name="Date Placeholder 3">
            <a:extLst>
              <a:ext uri="{FF2B5EF4-FFF2-40B4-BE49-F238E27FC236}">
                <a16:creationId xmlns:a16="http://schemas.microsoft.com/office/drawing/2014/main" id="{7942D09C-4C3F-AD67-2DD0-C65E42956D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E95AE7-3613-4947-A9C5-E8E64E4DD8F4}" type="datetime1">
              <a:rPr lang="en-GB" smtClean="0"/>
              <a:t>19/06/2026</a:t>
            </a:fld>
            <a:endParaRPr lang="en-US" dirty="0"/>
          </a:p>
        </p:txBody>
      </p:sp>
      <p:sp>
        <p:nvSpPr>
          <p:cNvPr id="3" name="Footer Placeholder 4">
            <a:extLst>
              <a:ext uri="{FF2B5EF4-FFF2-40B4-BE49-F238E27FC236}">
                <a16:creationId xmlns:a16="http://schemas.microsoft.com/office/drawing/2014/main" id="{802908D0-4B27-F2ED-E867-95FA666A49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&amp;[File]</a:t>
            </a:r>
            <a:endParaRPr lang="en-US" dirty="0"/>
          </a:p>
        </p:txBody>
      </p:sp>
      <p:sp>
        <p:nvSpPr>
          <p:cNvPr id="4" name="Slide Number Placeholder 5">
            <a:extLst>
              <a:ext uri="{FF2B5EF4-FFF2-40B4-BE49-F238E27FC236}">
                <a16:creationId xmlns:a16="http://schemas.microsoft.com/office/drawing/2014/main" id="{1BF580DC-74E5-581D-A3A8-06B3DAB08C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endParaRPr lang="en-US" dirty="0"/>
          </a:p>
        </p:txBody>
      </p:sp>
    </p:spTree>
    <p:extLst>
      <p:ext uri="{BB962C8B-B14F-4D97-AF65-F5344CB8AC3E}">
        <p14:creationId xmlns:p14="http://schemas.microsoft.com/office/powerpoint/2010/main" val="42297376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Delay 10">
            <a:extLst>
              <a:ext uri="{FF2B5EF4-FFF2-40B4-BE49-F238E27FC236}">
                <a16:creationId xmlns:a16="http://schemas.microsoft.com/office/drawing/2014/main" id="{51A963F7-F75F-6E71-AD23-88171C0E6215}"/>
              </a:ext>
            </a:extLst>
          </p:cNvPr>
          <p:cNvSpPr/>
          <p:nvPr userDrawn="1"/>
        </p:nvSpPr>
        <p:spPr>
          <a:xfrm rot="16200000">
            <a:off x="6794260" y="4192363"/>
            <a:ext cx="3862218" cy="1711603"/>
          </a:xfrm>
          <a:custGeom>
            <a:avLst/>
            <a:gdLst>
              <a:gd name="connsiteX0" fmla="*/ 22303 w 5146936"/>
              <a:gd name="connsiteY0" fmla="*/ 11151 h 2486722"/>
              <a:gd name="connsiteX1" fmla="*/ 3947533 w 5146936"/>
              <a:gd name="connsiteY1" fmla="*/ 0 h 2486722"/>
              <a:gd name="connsiteX2" fmla="*/ 5146936 w 5146936"/>
              <a:gd name="connsiteY2" fmla="*/ 1243362 h 2486722"/>
              <a:gd name="connsiteX3" fmla="*/ 3947533 w 5146936"/>
              <a:gd name="connsiteY3" fmla="*/ 2486722 h 2486722"/>
              <a:gd name="connsiteX4" fmla="*/ 0 w 5146936"/>
              <a:gd name="connsiteY4" fmla="*/ 2453268 h 2486722"/>
              <a:gd name="connsiteX5" fmla="*/ 22303 w 5146936"/>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6936" h="2486722">
                <a:moveTo>
                  <a:pt x="22303" y="11151"/>
                </a:moveTo>
                <a:lnTo>
                  <a:pt x="3947533" y="0"/>
                </a:lnTo>
                <a:cubicBezTo>
                  <a:pt x="4748158" y="0"/>
                  <a:pt x="5146936" y="556673"/>
                  <a:pt x="5146936" y="1243362"/>
                </a:cubicBezTo>
                <a:cubicBezTo>
                  <a:pt x="5146936" y="1930051"/>
                  <a:pt x="4748158" y="2486722"/>
                  <a:pt x="3947533" y="2486722"/>
                </a:cubicBezTo>
                <a:lnTo>
                  <a:pt x="0" y="2453268"/>
                </a:lnTo>
                <a:lnTo>
                  <a:pt x="22303" y="11151"/>
                </a:lnTo>
                <a:close/>
              </a:path>
            </a:pathLst>
          </a:cu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12" name="Delay 10">
            <a:extLst>
              <a:ext uri="{FF2B5EF4-FFF2-40B4-BE49-F238E27FC236}">
                <a16:creationId xmlns:a16="http://schemas.microsoft.com/office/drawing/2014/main" id="{B511336E-94FE-BFCF-C7E4-7C46E153E213}"/>
              </a:ext>
            </a:extLst>
          </p:cNvPr>
          <p:cNvSpPr/>
          <p:nvPr userDrawn="1"/>
        </p:nvSpPr>
        <p:spPr>
          <a:xfrm rot="16200000">
            <a:off x="7817464" y="2890771"/>
            <a:ext cx="5414712" cy="3014546"/>
          </a:xfrm>
          <a:custGeom>
            <a:avLst/>
            <a:gdLst>
              <a:gd name="connsiteX0" fmla="*/ 22303 w 5462027"/>
              <a:gd name="connsiteY0" fmla="*/ 11151 h 2486722"/>
              <a:gd name="connsiteX1" fmla="*/ 3947533 w 5462027"/>
              <a:gd name="connsiteY1" fmla="*/ 0 h 2486722"/>
              <a:gd name="connsiteX2" fmla="*/ 5461898 w 5462027"/>
              <a:gd name="connsiteY2" fmla="*/ 1234163 h 2486722"/>
              <a:gd name="connsiteX3" fmla="*/ 3947533 w 5462027"/>
              <a:gd name="connsiteY3" fmla="*/ 2486722 h 2486722"/>
              <a:gd name="connsiteX4" fmla="*/ 0 w 5462027"/>
              <a:gd name="connsiteY4" fmla="*/ 2453268 h 2486722"/>
              <a:gd name="connsiteX5" fmla="*/ 22303 w 5462027"/>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2027" h="2486722">
                <a:moveTo>
                  <a:pt x="22303" y="11151"/>
                </a:moveTo>
                <a:lnTo>
                  <a:pt x="3947533" y="0"/>
                </a:lnTo>
                <a:cubicBezTo>
                  <a:pt x="4748158" y="0"/>
                  <a:pt x="5473146" y="602666"/>
                  <a:pt x="5461898" y="1234163"/>
                </a:cubicBezTo>
                <a:cubicBezTo>
                  <a:pt x="5450650" y="1865660"/>
                  <a:pt x="4748158" y="2486722"/>
                  <a:pt x="3947533" y="2486722"/>
                </a:cubicBezTo>
                <a:lnTo>
                  <a:pt x="0" y="2453268"/>
                </a:lnTo>
                <a:lnTo>
                  <a:pt x="22303" y="11151"/>
                </a:lnTo>
                <a:close/>
              </a:path>
            </a:pathLst>
          </a:cu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3" name="Content Placeholder 2">
            <a:extLst>
              <a:ext uri="{FF2B5EF4-FFF2-40B4-BE49-F238E27FC236}">
                <a16:creationId xmlns:a16="http://schemas.microsoft.com/office/drawing/2014/main" id="{6AF387D2-2FF5-6D4B-B3D1-D8A5033AEF7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itle Placeholder 1">
            <a:extLst>
              <a:ext uri="{FF2B5EF4-FFF2-40B4-BE49-F238E27FC236}">
                <a16:creationId xmlns:a16="http://schemas.microsoft.com/office/drawing/2014/main" id="{B1714B81-56CF-F0C2-DEF7-631A2A7A9D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2" name="Date Placeholder 3">
            <a:extLst>
              <a:ext uri="{FF2B5EF4-FFF2-40B4-BE49-F238E27FC236}">
                <a16:creationId xmlns:a16="http://schemas.microsoft.com/office/drawing/2014/main" id="{A004F168-0D4B-9682-804F-19C591631E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D95CC5-072C-4924-86C8-9CC9DE303F26}" type="datetime1">
              <a:rPr lang="en-GB" smtClean="0"/>
              <a:t>19/06/2026</a:t>
            </a:fld>
            <a:endParaRPr lang="en-US" dirty="0"/>
          </a:p>
        </p:txBody>
      </p:sp>
      <p:sp>
        <p:nvSpPr>
          <p:cNvPr id="4" name="Footer Placeholder 4">
            <a:extLst>
              <a:ext uri="{FF2B5EF4-FFF2-40B4-BE49-F238E27FC236}">
                <a16:creationId xmlns:a16="http://schemas.microsoft.com/office/drawing/2014/main" id="{8B09DD6B-E94E-20ED-FF03-9CD9661CC9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&amp;[File]</a:t>
            </a:r>
            <a:endParaRPr lang="en-US" dirty="0"/>
          </a:p>
        </p:txBody>
      </p:sp>
      <p:sp>
        <p:nvSpPr>
          <p:cNvPr id="5" name="Slide Number Placeholder 5">
            <a:extLst>
              <a:ext uri="{FF2B5EF4-FFF2-40B4-BE49-F238E27FC236}">
                <a16:creationId xmlns:a16="http://schemas.microsoft.com/office/drawing/2014/main" id="{5E3F4AF4-8240-2900-74EC-C32FD80128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endParaRPr lang="en-US" dirty="0"/>
          </a:p>
        </p:txBody>
      </p:sp>
    </p:spTree>
    <p:extLst>
      <p:ext uri="{BB962C8B-B14F-4D97-AF65-F5344CB8AC3E}">
        <p14:creationId xmlns:p14="http://schemas.microsoft.com/office/powerpoint/2010/main" val="377819467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F875F8-D697-E248-A346-D29EF150C38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7E7DCAF-BF92-D145-9B24-64F00EF5595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itle 1">
            <a:extLst>
              <a:ext uri="{FF2B5EF4-FFF2-40B4-BE49-F238E27FC236}">
                <a16:creationId xmlns:a16="http://schemas.microsoft.com/office/drawing/2014/main" id="{F01B6073-16D9-E291-8D99-87F2C6D4AFED}"/>
              </a:ext>
            </a:extLst>
          </p:cNvPr>
          <p:cNvSpPr>
            <a:spLocks noGrp="1"/>
          </p:cNvSpPr>
          <p:nvPr>
            <p:ph type="title" hasCustomPrompt="1"/>
          </p:nvPr>
        </p:nvSpPr>
        <p:spPr>
          <a:xfrm>
            <a:off x="838200" y="365125"/>
            <a:ext cx="10515600" cy="1325563"/>
          </a:xfrm>
          <a:prstGeom prst="rect">
            <a:avLst/>
          </a:prstGeom>
        </p:spPr>
        <p:txBody>
          <a:bodyPr/>
          <a:lstStyle/>
          <a:p>
            <a:r>
              <a:rPr lang="en-US" spc="300">
                <a:latin typeface="Calibri" panose="020F0502020204030204" pitchFamily="34" charset="0"/>
                <a:cs typeface="Calibri" panose="020F0502020204030204" pitchFamily="34" charset="0"/>
              </a:rPr>
              <a:t>THIS IS YOUR TITLE</a:t>
            </a:r>
          </a:p>
        </p:txBody>
      </p:sp>
      <p:sp>
        <p:nvSpPr>
          <p:cNvPr id="2" name="Date Placeholder 3">
            <a:extLst>
              <a:ext uri="{FF2B5EF4-FFF2-40B4-BE49-F238E27FC236}">
                <a16:creationId xmlns:a16="http://schemas.microsoft.com/office/drawing/2014/main" id="{D2232A36-6C0C-0C23-BEDD-5C22A42F00D1}"/>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CD763F-6DD5-4D66-B30D-96B498E88E61}" type="datetime1">
              <a:rPr lang="en-GB" smtClean="0"/>
              <a:t>19/06/2026</a:t>
            </a:fld>
            <a:endParaRPr lang="en-US" dirty="0"/>
          </a:p>
        </p:txBody>
      </p:sp>
      <p:sp>
        <p:nvSpPr>
          <p:cNvPr id="5" name="Footer Placeholder 4">
            <a:extLst>
              <a:ext uri="{FF2B5EF4-FFF2-40B4-BE49-F238E27FC236}">
                <a16:creationId xmlns:a16="http://schemas.microsoft.com/office/drawing/2014/main" id="{E4BBAC89-2D1B-DC15-A405-76861BE072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&amp;[File]</a:t>
            </a:r>
            <a:endParaRPr lang="en-US" dirty="0"/>
          </a:p>
        </p:txBody>
      </p:sp>
      <p:sp>
        <p:nvSpPr>
          <p:cNvPr id="6" name="Slide Number Placeholder 5">
            <a:extLst>
              <a:ext uri="{FF2B5EF4-FFF2-40B4-BE49-F238E27FC236}">
                <a16:creationId xmlns:a16="http://schemas.microsoft.com/office/drawing/2014/main" id="{C4ECA33E-E3EC-ABD9-DF2E-ECF52F2F38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endParaRPr lang="en-US" dirty="0"/>
          </a:p>
        </p:txBody>
      </p:sp>
    </p:spTree>
    <p:extLst>
      <p:ext uri="{BB962C8B-B14F-4D97-AF65-F5344CB8AC3E}">
        <p14:creationId xmlns:p14="http://schemas.microsoft.com/office/powerpoint/2010/main" val="350421407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B6607C-08DE-1340-8190-D93FEFF52BE2}"/>
              </a:ext>
            </a:extLst>
          </p:cNvPr>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C7C9A4-2ECA-A245-A8DB-8F689B59BBC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740D806-08D0-284E-A4E8-4155EBBEAE1C}"/>
              </a:ext>
            </a:extLst>
          </p:cNvPr>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C1D54B5-5639-A04B-ADC3-23D41422F2C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1">
            <a:extLst>
              <a:ext uri="{FF2B5EF4-FFF2-40B4-BE49-F238E27FC236}">
                <a16:creationId xmlns:a16="http://schemas.microsoft.com/office/drawing/2014/main" id="{B7391015-47D4-3987-F6B7-B84E3BC95DD4}"/>
              </a:ext>
            </a:extLst>
          </p:cNvPr>
          <p:cNvSpPr>
            <a:spLocks noGrp="1"/>
          </p:cNvSpPr>
          <p:nvPr>
            <p:ph type="title" hasCustomPrompt="1"/>
          </p:nvPr>
        </p:nvSpPr>
        <p:spPr>
          <a:xfrm>
            <a:off x="838200" y="365125"/>
            <a:ext cx="10514012" cy="1325563"/>
          </a:xfrm>
          <a:prstGeom prst="rect">
            <a:avLst/>
          </a:prstGeom>
        </p:spPr>
        <p:txBody>
          <a:bodyPr/>
          <a:lstStyle/>
          <a:p>
            <a:r>
              <a:rPr lang="en-US" spc="300">
                <a:latin typeface="Calibri" panose="020F0502020204030204" pitchFamily="34" charset="0"/>
                <a:cs typeface="Calibri" panose="020F0502020204030204" pitchFamily="34" charset="0"/>
              </a:rPr>
              <a:t>THIS IS YOUR TITLE</a:t>
            </a:r>
          </a:p>
        </p:txBody>
      </p:sp>
      <p:sp>
        <p:nvSpPr>
          <p:cNvPr id="2" name="Date Placeholder 3">
            <a:extLst>
              <a:ext uri="{FF2B5EF4-FFF2-40B4-BE49-F238E27FC236}">
                <a16:creationId xmlns:a16="http://schemas.microsoft.com/office/drawing/2014/main" id="{CBC3E07D-876F-AE74-182C-A6134F7398B8}"/>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69AAE3-A52F-4B59-8019-A2EC9F9E7B28}" type="datetime1">
              <a:rPr lang="en-GB" smtClean="0"/>
              <a:t>19/06/2026</a:t>
            </a:fld>
            <a:endParaRPr lang="en-US" dirty="0"/>
          </a:p>
        </p:txBody>
      </p:sp>
      <p:sp>
        <p:nvSpPr>
          <p:cNvPr id="7" name="Footer Placeholder 4">
            <a:extLst>
              <a:ext uri="{FF2B5EF4-FFF2-40B4-BE49-F238E27FC236}">
                <a16:creationId xmlns:a16="http://schemas.microsoft.com/office/drawing/2014/main" id="{D1DB1822-79B3-7597-9DD6-E1382E5CDFF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&amp;[File]</a:t>
            </a:r>
            <a:endParaRPr lang="en-US" dirty="0"/>
          </a:p>
        </p:txBody>
      </p:sp>
      <p:sp>
        <p:nvSpPr>
          <p:cNvPr id="8" name="Slide Number Placeholder 5">
            <a:extLst>
              <a:ext uri="{FF2B5EF4-FFF2-40B4-BE49-F238E27FC236}">
                <a16:creationId xmlns:a16="http://schemas.microsoft.com/office/drawing/2014/main" id="{D9364824-9342-5074-B453-85276539F6B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endParaRPr lang="en-US" dirty="0"/>
          </a:p>
        </p:txBody>
      </p:sp>
    </p:spTree>
    <p:extLst>
      <p:ext uri="{BB962C8B-B14F-4D97-AF65-F5344CB8AC3E}">
        <p14:creationId xmlns:p14="http://schemas.microsoft.com/office/powerpoint/2010/main" val="114798292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10A77B-19BC-FA42-8BB4-F0B8EB5DDFF6}"/>
              </a:ext>
            </a:extLst>
          </p:cNvPr>
          <p:cNvSpPr>
            <a:spLocks noGrp="1"/>
          </p:cNvSpPr>
          <p:nvPr>
            <p:ph type="dt" sz="half" idx="10"/>
          </p:nvPr>
        </p:nvSpPr>
        <p:spPr/>
        <p:txBody>
          <a:bodyPr/>
          <a:lstStyle/>
          <a:p>
            <a:fld id="{4447F047-2742-4691-80A1-0028025B15EA}" type="datetime1">
              <a:rPr lang="en-GB" smtClean="0"/>
              <a:t>19/06/2026</a:t>
            </a:fld>
            <a:endParaRPr lang="en-US"/>
          </a:p>
        </p:txBody>
      </p:sp>
      <p:sp>
        <p:nvSpPr>
          <p:cNvPr id="4" name="Footer Placeholder 3">
            <a:extLst>
              <a:ext uri="{FF2B5EF4-FFF2-40B4-BE49-F238E27FC236}">
                <a16:creationId xmlns:a16="http://schemas.microsoft.com/office/drawing/2014/main" id="{BEACF0F7-FA2B-4D42-8DF8-3535D87FD4A8}"/>
              </a:ext>
            </a:extLst>
          </p:cNvPr>
          <p:cNvSpPr>
            <a:spLocks noGrp="1"/>
          </p:cNvSpPr>
          <p:nvPr>
            <p:ph type="ftr" sz="quarter" idx="11"/>
          </p:nvPr>
        </p:nvSpPr>
        <p:spPr/>
        <p:txBody>
          <a:bodyPr/>
          <a:lstStyle/>
          <a:p>
            <a:r>
              <a:rPr lang="en-US"/>
              <a:t>&amp;[File]</a:t>
            </a:r>
          </a:p>
        </p:txBody>
      </p:sp>
      <p:sp>
        <p:nvSpPr>
          <p:cNvPr id="5" name="Slide Number Placeholder 4">
            <a:extLst>
              <a:ext uri="{FF2B5EF4-FFF2-40B4-BE49-F238E27FC236}">
                <a16:creationId xmlns:a16="http://schemas.microsoft.com/office/drawing/2014/main" id="{D9C1EA9C-9A57-2A45-8AED-79CED4B7F1FB}"/>
              </a:ext>
            </a:extLst>
          </p:cNvPr>
          <p:cNvSpPr>
            <a:spLocks noGrp="1"/>
          </p:cNvSpPr>
          <p:nvPr>
            <p:ph type="sldNum" sz="quarter" idx="12"/>
          </p:nvPr>
        </p:nvSpPr>
        <p:spPr/>
        <p:txBody>
          <a:bodyPr/>
          <a:lstStyle/>
          <a:p>
            <a:fld id="{302F75EA-7CA5-8449-976A-39074E35EEAA}" type="slidenum">
              <a:rPr lang="en-US" smtClean="0"/>
              <a:t>‹#›</a:t>
            </a:fld>
            <a:endParaRPr lang="en-US"/>
          </a:p>
        </p:txBody>
      </p:sp>
      <p:sp>
        <p:nvSpPr>
          <p:cNvPr id="6" name="Manual Input 5">
            <a:extLst>
              <a:ext uri="{FF2B5EF4-FFF2-40B4-BE49-F238E27FC236}">
                <a16:creationId xmlns:a16="http://schemas.microsoft.com/office/drawing/2014/main" id="{6740149B-257A-9434-3E53-918D8F26387D}"/>
              </a:ext>
            </a:extLst>
          </p:cNvPr>
          <p:cNvSpPr/>
          <p:nvPr userDrawn="1"/>
        </p:nvSpPr>
        <p:spPr>
          <a:xfrm>
            <a:off x="0" y="4336159"/>
            <a:ext cx="12192000" cy="2798956"/>
          </a:xfrm>
          <a:prstGeom prst="flowChartManualInput">
            <a:avLst/>
          </a:pr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338F97B5-2370-28DC-2CDB-3510E90E58E1}"/>
              </a:ext>
            </a:extLst>
          </p:cNvPr>
          <p:cNvSpPr>
            <a:spLocks noGrp="1"/>
          </p:cNvSpPr>
          <p:nvPr>
            <p:ph type="body" idx="1"/>
          </p:nvPr>
        </p:nvSpPr>
        <p:spPr>
          <a:xfrm>
            <a:off x="838200" y="4992688"/>
            <a:ext cx="10515600" cy="1500187"/>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8" name="Content Placeholder 2">
            <a:extLst>
              <a:ext uri="{FF2B5EF4-FFF2-40B4-BE49-F238E27FC236}">
                <a16:creationId xmlns:a16="http://schemas.microsoft.com/office/drawing/2014/main" id="{FC9ADAA6-325D-8EE2-8182-44952541FE7A}"/>
              </a:ext>
            </a:extLst>
          </p:cNvPr>
          <p:cNvSpPr>
            <a:spLocks noGrp="1"/>
          </p:cNvSpPr>
          <p:nvPr>
            <p:ph idx="13"/>
          </p:nvPr>
        </p:nvSpPr>
        <p:spPr>
          <a:xfrm>
            <a:off x="838200" y="1825624"/>
            <a:ext cx="10515600" cy="2233419"/>
          </a:xfrm>
        </p:spPr>
        <p:txBody>
          <a:bodyPr/>
          <a:lstStyle>
            <a:lvl1pPr>
              <a:defRPr sz="24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Graphical user interface, logo&#10;&#10;Description automatically generated with medium confidence">
            <a:extLst>
              <a:ext uri="{FF2B5EF4-FFF2-40B4-BE49-F238E27FC236}">
                <a16:creationId xmlns:a16="http://schemas.microsoft.com/office/drawing/2014/main" id="{E2ABE89B-9A20-54E5-1606-29CD22A01B4E}"/>
              </a:ext>
            </a:extLst>
          </p:cNvPr>
          <p:cNvPicPr>
            <a:picLocks noChangeAspect="1"/>
          </p:cNvPicPr>
          <p:nvPr userDrawn="1"/>
        </p:nvPicPr>
        <p:blipFill>
          <a:blip r:embed="rId2"/>
          <a:stretch>
            <a:fillRect/>
          </a:stretch>
        </p:blipFill>
        <p:spPr>
          <a:xfrm>
            <a:off x="9610412" y="5735637"/>
            <a:ext cx="2252795" cy="927622"/>
          </a:xfrm>
          <a:prstGeom prst="rect">
            <a:avLst/>
          </a:prstGeom>
        </p:spPr>
      </p:pic>
      <p:sp>
        <p:nvSpPr>
          <p:cNvPr id="10" name="Title 1">
            <a:extLst>
              <a:ext uri="{FF2B5EF4-FFF2-40B4-BE49-F238E27FC236}">
                <a16:creationId xmlns:a16="http://schemas.microsoft.com/office/drawing/2014/main" id="{F0749643-70BE-0B98-635D-C4EAEA55F6F0}"/>
              </a:ext>
            </a:extLst>
          </p:cNvPr>
          <p:cNvSpPr>
            <a:spLocks noGrp="1"/>
          </p:cNvSpPr>
          <p:nvPr>
            <p:ph type="title" hasCustomPrompt="1"/>
          </p:nvPr>
        </p:nvSpPr>
        <p:spPr>
          <a:xfrm>
            <a:off x="838200" y="365125"/>
            <a:ext cx="10515600" cy="1325563"/>
          </a:xfrm>
          <a:prstGeom prst="rect">
            <a:avLst/>
          </a:prstGeom>
        </p:spPr>
        <p:txBody>
          <a:bodyPr/>
          <a:lstStyle/>
          <a:p>
            <a:r>
              <a:rPr lang="en-US" spc="300" dirty="0">
                <a:latin typeface="Calibri" panose="020F0502020204030204" pitchFamily="34" charset="0"/>
                <a:cs typeface="Calibri" panose="020F0502020204030204" pitchFamily="34" charset="0"/>
              </a:rPr>
              <a:t>THIS IS YOUR TITLE</a:t>
            </a:r>
          </a:p>
        </p:txBody>
      </p:sp>
    </p:spTree>
    <p:extLst>
      <p:ext uri="{BB962C8B-B14F-4D97-AF65-F5344CB8AC3E}">
        <p14:creationId xmlns:p14="http://schemas.microsoft.com/office/powerpoint/2010/main" val="18935149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422B39-C0B8-C80A-EFC3-4E6A29952A99}"/>
              </a:ext>
            </a:extLst>
          </p:cNvPr>
          <p:cNvSpPr/>
          <p:nvPr userDrawn="1"/>
        </p:nvSpPr>
        <p:spPr>
          <a:xfrm>
            <a:off x="1706137" y="0"/>
            <a:ext cx="7471317"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D4E3332-286C-ABB3-0B01-03838AF2DFC9}"/>
              </a:ext>
            </a:extLst>
          </p:cNvPr>
          <p:cNvSpPr/>
          <p:nvPr userDrawn="1"/>
        </p:nvSpPr>
        <p:spPr>
          <a:xfrm>
            <a:off x="9177454" y="0"/>
            <a:ext cx="3014546" cy="6858000"/>
          </a:xfrm>
          <a:prstGeom prst="rect">
            <a:avLst/>
          </a:pr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icon&#10;&#10;Description automatically generated">
            <a:extLst>
              <a:ext uri="{FF2B5EF4-FFF2-40B4-BE49-F238E27FC236}">
                <a16:creationId xmlns:a16="http://schemas.microsoft.com/office/drawing/2014/main" id="{F30773A7-1593-8880-520B-3B4E5274827E}"/>
              </a:ext>
            </a:extLst>
          </p:cNvPr>
          <p:cNvPicPr>
            <a:picLocks noChangeAspect="1"/>
          </p:cNvPicPr>
          <p:nvPr userDrawn="1"/>
        </p:nvPicPr>
        <p:blipFill>
          <a:blip r:embed="rId2"/>
          <a:stretch>
            <a:fillRect/>
          </a:stretch>
        </p:blipFill>
        <p:spPr>
          <a:xfrm>
            <a:off x="9854434" y="449348"/>
            <a:ext cx="1879891" cy="1877357"/>
          </a:xfrm>
          <a:prstGeom prst="rect">
            <a:avLst/>
          </a:prstGeom>
        </p:spPr>
      </p:pic>
      <p:pic>
        <p:nvPicPr>
          <p:cNvPr id="10" name="Picture 9" descr="Graphical user interface, logo&#10;&#10;Description automatically generated with medium confidence">
            <a:extLst>
              <a:ext uri="{FF2B5EF4-FFF2-40B4-BE49-F238E27FC236}">
                <a16:creationId xmlns:a16="http://schemas.microsoft.com/office/drawing/2014/main" id="{FB95E5A7-3F12-57AE-F750-4DECF7D1C717}"/>
              </a:ext>
            </a:extLst>
          </p:cNvPr>
          <p:cNvPicPr>
            <a:picLocks noChangeAspect="1"/>
          </p:cNvPicPr>
          <p:nvPr userDrawn="1"/>
        </p:nvPicPr>
        <p:blipFill>
          <a:blip r:embed="rId3"/>
          <a:stretch>
            <a:fillRect/>
          </a:stretch>
        </p:blipFill>
        <p:spPr>
          <a:xfrm>
            <a:off x="9610412" y="5735637"/>
            <a:ext cx="2252795" cy="927622"/>
          </a:xfrm>
          <a:prstGeom prst="rect">
            <a:avLst/>
          </a:prstGeom>
        </p:spPr>
      </p:pic>
      <p:sp>
        <p:nvSpPr>
          <p:cNvPr id="11" name="Delay 10">
            <a:extLst>
              <a:ext uri="{FF2B5EF4-FFF2-40B4-BE49-F238E27FC236}">
                <a16:creationId xmlns:a16="http://schemas.microsoft.com/office/drawing/2014/main" id="{874E3BA4-08CF-3089-E0C9-95EC0BCFC930}"/>
              </a:ext>
            </a:extLst>
          </p:cNvPr>
          <p:cNvSpPr/>
          <p:nvPr userDrawn="1"/>
        </p:nvSpPr>
        <p:spPr>
          <a:xfrm rot="16200000">
            <a:off x="1526287" y="4133088"/>
            <a:ext cx="3862218" cy="1711603"/>
          </a:xfrm>
          <a:custGeom>
            <a:avLst/>
            <a:gdLst>
              <a:gd name="connsiteX0" fmla="*/ 22303 w 5146936"/>
              <a:gd name="connsiteY0" fmla="*/ 11151 h 2486722"/>
              <a:gd name="connsiteX1" fmla="*/ 3947533 w 5146936"/>
              <a:gd name="connsiteY1" fmla="*/ 0 h 2486722"/>
              <a:gd name="connsiteX2" fmla="*/ 5146936 w 5146936"/>
              <a:gd name="connsiteY2" fmla="*/ 1243362 h 2486722"/>
              <a:gd name="connsiteX3" fmla="*/ 3947533 w 5146936"/>
              <a:gd name="connsiteY3" fmla="*/ 2486722 h 2486722"/>
              <a:gd name="connsiteX4" fmla="*/ 0 w 5146936"/>
              <a:gd name="connsiteY4" fmla="*/ 2453268 h 2486722"/>
              <a:gd name="connsiteX5" fmla="*/ 22303 w 5146936"/>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6936" h="2486722">
                <a:moveTo>
                  <a:pt x="22303" y="11151"/>
                </a:moveTo>
                <a:lnTo>
                  <a:pt x="3947533" y="0"/>
                </a:lnTo>
                <a:cubicBezTo>
                  <a:pt x="4748158" y="0"/>
                  <a:pt x="5146936" y="556673"/>
                  <a:pt x="5146936" y="1243362"/>
                </a:cubicBezTo>
                <a:cubicBezTo>
                  <a:pt x="5146936" y="1930051"/>
                  <a:pt x="4748158" y="2486722"/>
                  <a:pt x="3947533" y="2486722"/>
                </a:cubicBezTo>
                <a:lnTo>
                  <a:pt x="0" y="2453268"/>
                </a:lnTo>
                <a:lnTo>
                  <a:pt x="22303" y="11151"/>
                </a:lnTo>
                <a:close/>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12" name="Delay 10">
            <a:extLst>
              <a:ext uri="{FF2B5EF4-FFF2-40B4-BE49-F238E27FC236}">
                <a16:creationId xmlns:a16="http://schemas.microsoft.com/office/drawing/2014/main" id="{16904570-3D96-6AB6-EF3F-890D0CA9DA9F}"/>
              </a:ext>
            </a:extLst>
          </p:cNvPr>
          <p:cNvSpPr/>
          <p:nvPr userDrawn="1"/>
        </p:nvSpPr>
        <p:spPr>
          <a:xfrm rot="16200000">
            <a:off x="2257314" y="2705370"/>
            <a:ext cx="5414712" cy="3014546"/>
          </a:xfrm>
          <a:custGeom>
            <a:avLst/>
            <a:gdLst>
              <a:gd name="connsiteX0" fmla="*/ 22303 w 5462027"/>
              <a:gd name="connsiteY0" fmla="*/ 11151 h 2486722"/>
              <a:gd name="connsiteX1" fmla="*/ 3947533 w 5462027"/>
              <a:gd name="connsiteY1" fmla="*/ 0 h 2486722"/>
              <a:gd name="connsiteX2" fmla="*/ 5461898 w 5462027"/>
              <a:gd name="connsiteY2" fmla="*/ 1234163 h 2486722"/>
              <a:gd name="connsiteX3" fmla="*/ 3947533 w 5462027"/>
              <a:gd name="connsiteY3" fmla="*/ 2486722 h 2486722"/>
              <a:gd name="connsiteX4" fmla="*/ 0 w 5462027"/>
              <a:gd name="connsiteY4" fmla="*/ 2453268 h 2486722"/>
              <a:gd name="connsiteX5" fmla="*/ 22303 w 5462027"/>
              <a:gd name="connsiteY5" fmla="*/ 11151 h 248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2027" h="2486722">
                <a:moveTo>
                  <a:pt x="22303" y="11151"/>
                </a:moveTo>
                <a:lnTo>
                  <a:pt x="3947533" y="0"/>
                </a:lnTo>
                <a:cubicBezTo>
                  <a:pt x="4748158" y="0"/>
                  <a:pt x="5473146" y="602666"/>
                  <a:pt x="5461898" y="1234163"/>
                </a:cubicBezTo>
                <a:cubicBezTo>
                  <a:pt x="5450650" y="1865660"/>
                  <a:pt x="4748158" y="2486722"/>
                  <a:pt x="3947533" y="2486722"/>
                </a:cubicBezTo>
                <a:lnTo>
                  <a:pt x="0" y="2453268"/>
                </a:lnTo>
                <a:lnTo>
                  <a:pt x="22303" y="11151"/>
                </a:lnTo>
                <a:close/>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A900"/>
              </a:solidFill>
            </a:endParaRPr>
          </a:p>
        </p:txBody>
      </p:sp>
      <p:sp>
        <p:nvSpPr>
          <p:cNvPr id="14" name="Text Placeholder 2">
            <a:extLst>
              <a:ext uri="{FF2B5EF4-FFF2-40B4-BE49-F238E27FC236}">
                <a16:creationId xmlns:a16="http://schemas.microsoft.com/office/drawing/2014/main" id="{E389365B-C47E-3802-4F17-00DEAE4AFA41}"/>
              </a:ext>
            </a:extLst>
          </p:cNvPr>
          <p:cNvSpPr>
            <a:spLocks noGrp="1"/>
          </p:cNvSpPr>
          <p:nvPr>
            <p:ph type="body" idx="13"/>
          </p:nvPr>
        </p:nvSpPr>
        <p:spPr>
          <a:xfrm>
            <a:off x="2026200" y="2425198"/>
            <a:ext cx="6661768" cy="2001837"/>
          </a:xfrm>
        </p:spPr>
        <p:txBody>
          <a:bodyPr>
            <a:normAutofit/>
          </a:bodyPr>
          <a:lstStyle>
            <a:lvl1pPr marL="0" indent="0">
              <a:buNone/>
              <a:defRPr sz="2400" spc="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5" name="Text Placeholder 2">
            <a:extLst>
              <a:ext uri="{FF2B5EF4-FFF2-40B4-BE49-F238E27FC236}">
                <a16:creationId xmlns:a16="http://schemas.microsoft.com/office/drawing/2014/main" id="{78D93169-7B90-32B9-5DCC-F305CAFD4585}"/>
              </a:ext>
            </a:extLst>
          </p:cNvPr>
          <p:cNvSpPr>
            <a:spLocks noGrp="1"/>
          </p:cNvSpPr>
          <p:nvPr>
            <p:ph type="body" idx="14" hasCustomPrompt="1"/>
          </p:nvPr>
        </p:nvSpPr>
        <p:spPr>
          <a:xfrm>
            <a:off x="5688691" y="4535004"/>
            <a:ext cx="2999277" cy="621787"/>
          </a:xfr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 QUOTED</a:t>
            </a:r>
          </a:p>
        </p:txBody>
      </p:sp>
    </p:spTree>
    <p:extLst>
      <p:ext uri="{BB962C8B-B14F-4D97-AF65-F5344CB8AC3E}">
        <p14:creationId xmlns:p14="http://schemas.microsoft.com/office/powerpoint/2010/main" val="43819847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25062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0698D9-33CD-B640-A7F5-0F4BF958C3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99A83EE-55F5-7041-9BB0-C16D08E41D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3240AB-6209-1745-BF45-D6C15094BE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DC73F-927D-4391-9DE6-A33454364F5A}" type="datetime1">
              <a:rPr lang="en-GB" smtClean="0"/>
              <a:t>19/06/2026</a:t>
            </a:fld>
            <a:endParaRPr lang="en-US" dirty="0"/>
          </a:p>
        </p:txBody>
      </p:sp>
      <p:sp>
        <p:nvSpPr>
          <p:cNvPr id="5" name="Footer Placeholder 4">
            <a:extLst>
              <a:ext uri="{FF2B5EF4-FFF2-40B4-BE49-F238E27FC236}">
                <a16:creationId xmlns:a16="http://schemas.microsoft.com/office/drawing/2014/main" id="{F08F53E0-D40B-0B45-94FF-1CFCC9ED14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&amp;[File]</a:t>
            </a:r>
            <a:endParaRPr lang="en-US" dirty="0"/>
          </a:p>
        </p:txBody>
      </p:sp>
      <p:sp>
        <p:nvSpPr>
          <p:cNvPr id="6" name="Slide Number Placeholder 5">
            <a:extLst>
              <a:ext uri="{FF2B5EF4-FFF2-40B4-BE49-F238E27FC236}">
                <a16:creationId xmlns:a16="http://schemas.microsoft.com/office/drawing/2014/main" id="{639B1508-B16E-C84F-ADC3-A6B85CA429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endParaRPr lang="en-US" dirty="0"/>
          </a:p>
        </p:txBody>
      </p:sp>
      <p:sp>
        <p:nvSpPr>
          <p:cNvPr id="7" name="Rectangle 6">
            <a:extLst>
              <a:ext uri="{FF2B5EF4-FFF2-40B4-BE49-F238E27FC236}">
                <a16:creationId xmlns:a16="http://schemas.microsoft.com/office/drawing/2014/main" id="{ED95DF9A-7FD5-AAB9-137B-9F5173822477}"/>
              </a:ext>
            </a:extLst>
          </p:cNvPr>
          <p:cNvSpPr/>
          <p:nvPr userDrawn="1"/>
        </p:nvSpPr>
        <p:spPr>
          <a:xfrm>
            <a:off x="0" y="0"/>
            <a:ext cx="579863" cy="6858000"/>
          </a:xfrm>
          <a:prstGeom prst="rect">
            <a:avLst/>
          </a:prstGeom>
          <a:solidFill>
            <a:srgbClr val="EB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27930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p:hf hdr="0"/>
  <p:txStyles>
    <p:titleStyle>
      <a:lvl1pPr algn="l" defTabSz="914400" rtl="0" eaLnBrk="1" latinLnBrk="0" hangingPunct="1">
        <a:lnSpc>
          <a:spcPct val="90000"/>
        </a:lnSpc>
        <a:spcBef>
          <a:spcPct val="0"/>
        </a:spcBef>
        <a:buNone/>
        <a:defRPr sz="3600" b="1" kern="1200" spc="3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hyperlink" Target="https://winchesterdiocese.org/governance/finance-reports/" TargetMode="External"/><Relationship Id="rId4" Type="http://schemas.openxmlformats.org/officeDocument/2006/relationships/hyperlink" Target="https://winchesterdiocese.org/parish-resources/common-mission-fun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13DB72-4A60-1BC7-F82C-657E090D82A8}"/>
              </a:ext>
            </a:extLst>
          </p:cNvPr>
          <p:cNvPicPr>
            <a:picLocks noChangeAspect="1"/>
          </p:cNvPicPr>
          <p:nvPr/>
        </p:nvPicPr>
        <p:blipFill>
          <a:blip r:embed="rId3"/>
          <a:stretch>
            <a:fillRect/>
          </a:stretch>
        </p:blipFill>
        <p:spPr>
          <a:xfrm>
            <a:off x="7756291" y="247337"/>
            <a:ext cx="4114696" cy="3455025"/>
          </a:xfrm>
          <a:prstGeom prst="rect">
            <a:avLst/>
          </a:prstGeom>
        </p:spPr>
      </p:pic>
      <p:sp>
        <p:nvSpPr>
          <p:cNvPr id="3" name="Subtitle 2">
            <a:extLst>
              <a:ext uri="{FF2B5EF4-FFF2-40B4-BE49-F238E27FC236}">
                <a16:creationId xmlns:a16="http://schemas.microsoft.com/office/drawing/2014/main" id="{0F329A8B-265F-319D-6AD1-5B20FE51C570}"/>
              </a:ext>
            </a:extLst>
          </p:cNvPr>
          <p:cNvSpPr>
            <a:spLocks noGrp="1"/>
          </p:cNvSpPr>
          <p:nvPr>
            <p:ph type="body" idx="1"/>
          </p:nvPr>
        </p:nvSpPr>
        <p:spPr>
          <a:xfrm>
            <a:off x="838200" y="4986062"/>
            <a:ext cx="10515600" cy="1500187"/>
          </a:xfrm>
        </p:spPr>
        <p:txBody>
          <a:bodyPr>
            <a:normAutofit/>
          </a:bodyPr>
          <a:lstStyle/>
          <a:p>
            <a:endParaRPr lang="en-GB" dirty="0"/>
          </a:p>
        </p:txBody>
      </p:sp>
      <p:sp>
        <p:nvSpPr>
          <p:cNvPr id="14" name="Content Placeholder 5">
            <a:extLst>
              <a:ext uri="{FF2B5EF4-FFF2-40B4-BE49-F238E27FC236}">
                <a16:creationId xmlns:a16="http://schemas.microsoft.com/office/drawing/2014/main" id="{1C41B3C8-E525-298C-A3A6-DA32BF49E441}"/>
              </a:ext>
            </a:extLst>
          </p:cNvPr>
          <p:cNvSpPr>
            <a:spLocks noGrp="1"/>
          </p:cNvSpPr>
          <p:nvPr>
            <p:ph idx="13"/>
          </p:nvPr>
        </p:nvSpPr>
        <p:spPr>
          <a:xfrm>
            <a:off x="752475" y="3435350"/>
            <a:ext cx="10515600" cy="1150743"/>
          </a:xfrm>
        </p:spPr>
        <p:txBody>
          <a:bodyPr>
            <a:normAutofit/>
          </a:bodyPr>
          <a:lstStyle/>
          <a:p>
            <a:pPr marL="0" indent="0">
              <a:buNone/>
            </a:pPr>
            <a:r>
              <a:rPr lang="en-US" sz="4400" dirty="0">
                <a:solidFill>
                  <a:schemeClr val="tx1">
                    <a:lumMod val="50000"/>
                    <a:lumOff val="50000"/>
                  </a:schemeClr>
                </a:solidFill>
              </a:rPr>
              <a:t>June 2026</a:t>
            </a:r>
          </a:p>
          <a:p>
            <a:pPr marL="0" indent="0">
              <a:buNone/>
            </a:pPr>
            <a:endParaRPr lang="en-US" sz="4400" dirty="0"/>
          </a:p>
        </p:txBody>
      </p:sp>
      <p:sp>
        <p:nvSpPr>
          <p:cNvPr id="2" name="Title 1">
            <a:extLst>
              <a:ext uri="{FF2B5EF4-FFF2-40B4-BE49-F238E27FC236}">
                <a16:creationId xmlns:a16="http://schemas.microsoft.com/office/drawing/2014/main" id="{00189CCB-B629-E0C5-5731-E0C7D2B422A8}"/>
              </a:ext>
            </a:extLst>
          </p:cNvPr>
          <p:cNvSpPr>
            <a:spLocks noGrp="1"/>
          </p:cNvSpPr>
          <p:nvPr>
            <p:ph type="title"/>
          </p:nvPr>
        </p:nvSpPr>
        <p:spPr>
          <a:xfrm>
            <a:off x="752475" y="1974850"/>
            <a:ext cx="10515600" cy="1325563"/>
          </a:xfrm>
        </p:spPr>
        <p:txBody>
          <a:bodyPr anchor="ctr">
            <a:normAutofit fontScale="90000"/>
          </a:bodyPr>
          <a:lstStyle/>
          <a:p>
            <a:r>
              <a:rPr lang="en-GB" sz="5400" b="0" dirty="0"/>
              <a:t>Diocesan Budget </a:t>
            </a:r>
            <a:br>
              <a:rPr lang="en-GB" sz="5400" b="0" dirty="0"/>
            </a:br>
            <a:r>
              <a:rPr lang="en-GB" sz="5400" b="0" dirty="0"/>
              <a:t>Consultation</a:t>
            </a:r>
          </a:p>
        </p:txBody>
      </p:sp>
      <p:pic>
        <p:nvPicPr>
          <p:cNvPr id="9" name="Picture 8">
            <a:extLst>
              <a:ext uri="{FF2B5EF4-FFF2-40B4-BE49-F238E27FC236}">
                <a16:creationId xmlns:a16="http://schemas.microsoft.com/office/drawing/2014/main" id="{0707E60E-F7D3-EA50-CF0A-D232EDBB7CA1}"/>
              </a:ext>
            </a:extLst>
          </p:cNvPr>
          <p:cNvPicPr>
            <a:picLocks noChangeAspect="1"/>
          </p:cNvPicPr>
          <p:nvPr/>
        </p:nvPicPr>
        <p:blipFill>
          <a:blip r:embed="rId4"/>
          <a:stretch>
            <a:fillRect/>
          </a:stretch>
        </p:blipFill>
        <p:spPr>
          <a:xfrm>
            <a:off x="0" y="6003996"/>
            <a:ext cx="5753712" cy="1150743"/>
          </a:xfrm>
          <a:prstGeom prst="rect">
            <a:avLst/>
          </a:prstGeom>
        </p:spPr>
      </p:pic>
    </p:spTree>
    <p:extLst>
      <p:ext uri="{BB962C8B-B14F-4D97-AF65-F5344CB8AC3E}">
        <p14:creationId xmlns:p14="http://schemas.microsoft.com/office/powerpoint/2010/main" val="85272509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29157-D4E3-75F9-CAF5-F183EFE41A6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76471B70-ACB0-1A23-E523-35767B2D6C17}"/>
              </a:ext>
            </a:extLst>
          </p:cNvPr>
          <p:cNvSpPr>
            <a:spLocks noGrp="1"/>
          </p:cNvSpPr>
          <p:nvPr>
            <p:ph type="title"/>
          </p:nvPr>
        </p:nvSpPr>
        <p:spPr>
          <a:xfrm>
            <a:off x="143849" y="113665"/>
            <a:ext cx="5167621" cy="1325563"/>
          </a:xfrm>
        </p:spPr>
        <p:txBody>
          <a:bodyPr>
            <a:normAutofit/>
          </a:bodyPr>
          <a:lstStyle/>
          <a:p>
            <a:r>
              <a:rPr lang="en-US" sz="3600" b="0" dirty="0"/>
              <a:t>Timescale: </a:t>
            </a:r>
            <a:br>
              <a:rPr lang="en-US" sz="3600" b="0" dirty="0"/>
            </a:br>
            <a:endParaRPr lang="en-US" sz="3600" b="0" dirty="0"/>
          </a:p>
        </p:txBody>
      </p:sp>
      <p:sp>
        <p:nvSpPr>
          <p:cNvPr id="2" name="Content Placeholder 2">
            <a:extLst>
              <a:ext uri="{FF2B5EF4-FFF2-40B4-BE49-F238E27FC236}">
                <a16:creationId xmlns:a16="http://schemas.microsoft.com/office/drawing/2014/main" id="{92DEB910-9A4E-F6CE-7289-EFB8085C5F19}"/>
              </a:ext>
            </a:extLst>
          </p:cNvPr>
          <p:cNvSpPr>
            <a:spLocks noGrp="1"/>
          </p:cNvSpPr>
          <p:nvPr>
            <p:ph type="body" idx="13"/>
          </p:nvPr>
        </p:nvSpPr>
        <p:spPr>
          <a:xfrm>
            <a:off x="6449438" y="718820"/>
            <a:ext cx="5544131" cy="5420360"/>
          </a:xfrm>
        </p:spPr>
        <p:txBody>
          <a:bodyPr>
            <a:normAutofit/>
          </a:bodyPr>
          <a:lstStyle/>
          <a:p>
            <a:pPr marL="342900" indent="-342900">
              <a:buFont typeface="Arial" panose="020B0604020202020204" pitchFamily="34" charset="0"/>
              <a:buChar char="•"/>
            </a:pPr>
            <a:r>
              <a:rPr lang="en-GB" sz="2400" b="1" dirty="0">
                <a:solidFill>
                  <a:schemeClr val="tx2">
                    <a:lumMod val="60000"/>
                    <a:lumOff val="40000"/>
                  </a:schemeClr>
                </a:solidFill>
              </a:rPr>
              <a:t>11 May: </a:t>
            </a:r>
            <a:r>
              <a:rPr lang="en-GB" sz="2400" dirty="0">
                <a:solidFill>
                  <a:schemeClr val="tx2">
                    <a:lumMod val="60000"/>
                    <a:lumOff val="40000"/>
                  </a:schemeClr>
                </a:solidFill>
              </a:rPr>
              <a:t>Diocesan Finance Committee</a:t>
            </a:r>
          </a:p>
          <a:p>
            <a:pPr marL="342900" indent="-342900">
              <a:buFont typeface="Arial" panose="020B0604020202020204" pitchFamily="34" charset="0"/>
              <a:buChar char="•"/>
            </a:pPr>
            <a:r>
              <a:rPr lang="en-GB" sz="2400" b="1" dirty="0">
                <a:solidFill>
                  <a:schemeClr val="tx2">
                    <a:lumMod val="60000"/>
                    <a:lumOff val="40000"/>
                  </a:schemeClr>
                </a:solidFill>
              </a:rPr>
              <a:t>12 May: </a:t>
            </a:r>
            <a:r>
              <a:rPr lang="en-GB" sz="2400" dirty="0">
                <a:solidFill>
                  <a:schemeClr val="tx2">
                    <a:lumMod val="60000"/>
                    <a:lumOff val="40000"/>
                  </a:schemeClr>
                </a:solidFill>
              </a:rPr>
              <a:t>House of Laity</a:t>
            </a:r>
          </a:p>
          <a:p>
            <a:pPr marL="342900" indent="-342900">
              <a:buFont typeface="Arial" panose="020B0604020202020204" pitchFamily="34" charset="0"/>
              <a:buChar char="•"/>
            </a:pPr>
            <a:r>
              <a:rPr lang="en-GB" sz="2400" b="1" dirty="0">
                <a:solidFill>
                  <a:schemeClr val="tx2">
                    <a:lumMod val="60000"/>
                    <a:lumOff val="40000"/>
                  </a:schemeClr>
                </a:solidFill>
              </a:rPr>
              <a:t>1 June: </a:t>
            </a:r>
            <a:r>
              <a:rPr lang="en-GB" sz="2400" dirty="0">
                <a:solidFill>
                  <a:schemeClr val="tx2">
                    <a:lumMod val="60000"/>
                    <a:lumOff val="40000"/>
                  </a:schemeClr>
                </a:solidFill>
              </a:rPr>
              <a:t>Bishop’s Council</a:t>
            </a:r>
          </a:p>
          <a:p>
            <a:pPr marL="342900" indent="-342900">
              <a:buFont typeface="Arial" panose="020B0604020202020204" pitchFamily="34" charset="0"/>
              <a:buChar char="•"/>
            </a:pPr>
            <a:r>
              <a:rPr lang="en-GB" sz="2400" b="1" dirty="0">
                <a:solidFill>
                  <a:schemeClr val="tx2">
                    <a:lumMod val="60000"/>
                    <a:lumOff val="40000"/>
                  </a:schemeClr>
                </a:solidFill>
              </a:rPr>
              <a:t>17 June: </a:t>
            </a:r>
            <a:r>
              <a:rPr lang="en-GB" sz="2400" dirty="0">
                <a:solidFill>
                  <a:schemeClr val="tx2">
                    <a:lumMod val="60000"/>
                    <a:lumOff val="40000"/>
                  </a:schemeClr>
                </a:solidFill>
              </a:rPr>
              <a:t>Diocesan Synod (AGM)</a:t>
            </a:r>
          </a:p>
          <a:p>
            <a:pPr marL="342900" indent="-342900">
              <a:buFont typeface="Arial" panose="020B0604020202020204" pitchFamily="34" charset="0"/>
              <a:buChar char="•"/>
            </a:pPr>
            <a:r>
              <a:rPr lang="en-GB" sz="2400" b="1" dirty="0"/>
              <a:t>18 August: </a:t>
            </a:r>
            <a:r>
              <a:rPr lang="en-GB" sz="2400" dirty="0"/>
              <a:t>Finance Committee</a:t>
            </a:r>
          </a:p>
          <a:p>
            <a:pPr marL="342900" indent="-342900">
              <a:buFont typeface="Arial" panose="020B0604020202020204" pitchFamily="34" charset="0"/>
              <a:buChar char="•"/>
            </a:pPr>
            <a:r>
              <a:rPr lang="en-GB" sz="2400" b="1" dirty="0"/>
              <a:t>7 September: </a:t>
            </a:r>
            <a:r>
              <a:rPr lang="en-GB" sz="2400" dirty="0"/>
              <a:t>Bishop’s Council</a:t>
            </a:r>
          </a:p>
          <a:p>
            <a:pPr marL="342900" indent="-342900">
              <a:buFont typeface="Arial" panose="020B0604020202020204" pitchFamily="34" charset="0"/>
              <a:buChar char="•"/>
            </a:pPr>
            <a:r>
              <a:rPr lang="en-GB" sz="2400" b="1" i="1" dirty="0"/>
              <a:t>6 October: </a:t>
            </a:r>
            <a:r>
              <a:rPr lang="en-GB" sz="2400" i="1" dirty="0"/>
              <a:t>House of Laity</a:t>
            </a:r>
          </a:p>
          <a:p>
            <a:pPr marL="342900" indent="-342900">
              <a:buFont typeface="Arial" panose="020B0604020202020204" pitchFamily="34" charset="0"/>
              <a:buChar char="•"/>
            </a:pPr>
            <a:r>
              <a:rPr lang="en-GB" sz="2400" b="1" i="1" dirty="0"/>
              <a:t>19 October: </a:t>
            </a:r>
            <a:r>
              <a:rPr lang="en-GB" sz="2400" i="1" dirty="0"/>
              <a:t>House of Clergy</a:t>
            </a:r>
          </a:p>
          <a:p>
            <a:pPr marL="342900" indent="-342900">
              <a:buFont typeface="Arial" panose="020B0604020202020204" pitchFamily="34" charset="0"/>
              <a:buChar char="•"/>
            </a:pPr>
            <a:r>
              <a:rPr lang="en-GB" sz="2400" b="1" dirty="0"/>
              <a:t>4 November: </a:t>
            </a:r>
            <a:r>
              <a:rPr lang="en-GB" sz="2400" dirty="0"/>
              <a:t>Bishop’s Council</a:t>
            </a:r>
          </a:p>
          <a:p>
            <a:pPr marL="342900" indent="-342900">
              <a:buFont typeface="Arial" panose="020B0604020202020204" pitchFamily="34" charset="0"/>
              <a:buChar char="•"/>
            </a:pPr>
            <a:r>
              <a:rPr lang="en-GB" sz="2400" b="1" dirty="0"/>
              <a:t>26 November: </a:t>
            </a:r>
            <a:r>
              <a:rPr lang="en-GB" sz="2400" dirty="0"/>
              <a:t>Diocesan Synod</a:t>
            </a:r>
          </a:p>
          <a:p>
            <a:pPr marL="342900" indent="-342900">
              <a:buFont typeface="Arial" panose="020B0604020202020204" pitchFamily="34" charset="0"/>
              <a:buChar char="•"/>
            </a:pPr>
            <a:endParaRPr lang="en-GB" sz="2400" dirty="0"/>
          </a:p>
          <a:p>
            <a:pPr algn="ctr"/>
            <a:r>
              <a:rPr lang="en-GB" i="1" dirty="0"/>
              <a:t>Online public consultation date to be confirmed</a:t>
            </a:r>
          </a:p>
        </p:txBody>
      </p:sp>
      <p:pic>
        <p:nvPicPr>
          <p:cNvPr id="4" name="Graphic 3" descr="Monthly calendar with solid fill">
            <a:extLst>
              <a:ext uri="{FF2B5EF4-FFF2-40B4-BE49-F238E27FC236}">
                <a16:creationId xmlns:a16="http://schemas.microsoft.com/office/drawing/2014/main" id="{EE72C5CA-26EB-55E1-9397-999C65B02B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15957" y="1275682"/>
            <a:ext cx="4095513" cy="4095513"/>
          </a:xfrm>
          <a:prstGeom prst="rect">
            <a:avLst/>
          </a:prstGeom>
        </p:spPr>
      </p:pic>
    </p:spTree>
    <p:extLst>
      <p:ext uri="{BB962C8B-B14F-4D97-AF65-F5344CB8AC3E}">
        <p14:creationId xmlns:p14="http://schemas.microsoft.com/office/powerpoint/2010/main" val="6000744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44FE-C6E3-0E2D-8680-2AA08DA7CE38}"/>
              </a:ext>
            </a:extLst>
          </p:cNvPr>
          <p:cNvSpPr>
            <a:spLocks noGrp="1"/>
          </p:cNvSpPr>
          <p:nvPr>
            <p:ph type="title"/>
          </p:nvPr>
        </p:nvSpPr>
        <p:spPr>
          <a:xfrm>
            <a:off x="187257" y="26582"/>
            <a:ext cx="4839630" cy="1325563"/>
          </a:xfrm>
        </p:spPr>
        <p:txBody>
          <a:bodyPr>
            <a:normAutofit/>
          </a:bodyPr>
          <a:lstStyle/>
          <a:p>
            <a:r>
              <a:rPr lang="en-GB" sz="3600" b="0" dirty="0"/>
              <a:t>Context</a:t>
            </a:r>
          </a:p>
        </p:txBody>
      </p:sp>
      <p:sp>
        <p:nvSpPr>
          <p:cNvPr id="3" name="Text Placeholder 2">
            <a:extLst>
              <a:ext uri="{FF2B5EF4-FFF2-40B4-BE49-F238E27FC236}">
                <a16:creationId xmlns:a16="http://schemas.microsoft.com/office/drawing/2014/main" id="{57671105-B606-BCD7-C56F-8D15215D5866}"/>
              </a:ext>
            </a:extLst>
          </p:cNvPr>
          <p:cNvSpPr>
            <a:spLocks noGrp="1"/>
          </p:cNvSpPr>
          <p:nvPr>
            <p:ph type="body" idx="13"/>
          </p:nvPr>
        </p:nvSpPr>
        <p:spPr>
          <a:xfrm>
            <a:off x="6514170" y="1352145"/>
            <a:ext cx="5257800" cy="4961105"/>
          </a:xfrm>
        </p:spPr>
        <p:txBody>
          <a:bodyPr>
            <a:normAutofit/>
          </a:bodyPr>
          <a:lstStyle/>
          <a:p>
            <a:pPr marL="342900" indent="-342900">
              <a:buFont typeface="Arial" panose="020B0604020202020204" pitchFamily="34" charset="0"/>
              <a:buChar char="•"/>
            </a:pPr>
            <a:r>
              <a:rPr lang="en-GB" dirty="0"/>
              <a:t>Diocese has seen 3 years of Growth in attendance above the national average</a:t>
            </a:r>
          </a:p>
          <a:p>
            <a:pPr marL="342900" indent="-342900">
              <a:buFont typeface="Arial" panose="020B0604020202020204" pitchFamily="34" charset="0"/>
              <a:buChar char="•"/>
            </a:pPr>
            <a:r>
              <a:rPr lang="en-GB" dirty="0"/>
              <a:t>Walking the Wessex Way Mission Strategy due to be submitted for approval in October 2026 </a:t>
            </a:r>
            <a:r>
              <a:rPr lang="en-GB" i="1" dirty="0"/>
              <a:t>(seeking £</a:t>
            </a:r>
            <a:r>
              <a:rPr lang="en-GB" i="1" dirty="0" err="1"/>
              <a:t>10m</a:t>
            </a:r>
            <a:r>
              <a:rPr lang="en-GB" i="1" dirty="0"/>
              <a:t> investment over 4 years)</a:t>
            </a:r>
          </a:p>
          <a:p>
            <a:pPr marL="342900" indent="-342900">
              <a:buFont typeface="Arial" panose="020B0604020202020204" pitchFamily="34" charset="0"/>
              <a:buChar char="•"/>
            </a:pPr>
            <a:r>
              <a:rPr lang="en-GB" dirty="0"/>
              <a:t>Continue to see a healthy pipeline of vocations to lay and ordained ministry, counter to national trend.</a:t>
            </a:r>
          </a:p>
          <a:p>
            <a:pPr marL="342900" indent="-342900">
              <a:buFont typeface="Arial" panose="020B0604020202020204" pitchFamily="34" charset="0"/>
              <a:buChar char="•"/>
            </a:pPr>
            <a:r>
              <a:rPr lang="en-GB" dirty="0"/>
              <a:t>Strategic Plan to improve clergy housing over 5 years progressing as expected</a:t>
            </a:r>
          </a:p>
          <a:p>
            <a:pPr marL="342900" indent="-342900">
              <a:buFont typeface="Arial" panose="020B0604020202020204" pitchFamily="34" charset="0"/>
              <a:buChar char="•"/>
            </a:pPr>
            <a:r>
              <a:rPr lang="en-GB" dirty="0"/>
              <a:t>Changes to national Diocesan Funding due to be fully implemented by start of 2027</a:t>
            </a:r>
          </a:p>
          <a:p>
            <a:pPr marL="342900" indent="-342900">
              <a:buFont typeface="Arial" panose="020B0604020202020204" pitchFamily="34" charset="0"/>
              <a:buChar char="•"/>
            </a:pPr>
            <a:r>
              <a:rPr lang="en-GB" b="1" dirty="0"/>
              <a:t>Large budget deficit at end of 2025, with CMF still well below the actual costs of Ministry in our parishes.</a:t>
            </a:r>
          </a:p>
        </p:txBody>
      </p:sp>
      <p:pic>
        <p:nvPicPr>
          <p:cNvPr id="6" name="Picture Placeholder 5" descr="Topography Map with solid fill">
            <a:extLst>
              <a:ext uri="{FF2B5EF4-FFF2-40B4-BE49-F238E27FC236}">
                <a16:creationId xmlns:a16="http://schemas.microsoft.com/office/drawing/2014/main" id="{872A3E15-366E-1592-A2A8-66219204061A}"/>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l="5470" r="5470"/>
          <a:stretch>
            <a:fillRect/>
          </a:stretch>
        </p:blipFill>
        <p:spPr>
          <a:xfrm>
            <a:off x="1426692" y="1352145"/>
            <a:ext cx="3326110" cy="3734679"/>
          </a:xfrm>
        </p:spPr>
      </p:pic>
      <p:sp>
        <p:nvSpPr>
          <p:cNvPr id="8" name="TextBox 7">
            <a:extLst>
              <a:ext uri="{FF2B5EF4-FFF2-40B4-BE49-F238E27FC236}">
                <a16:creationId xmlns:a16="http://schemas.microsoft.com/office/drawing/2014/main" id="{276D8DAA-3D0A-BB47-A454-71976C75A2F1}"/>
              </a:ext>
            </a:extLst>
          </p:cNvPr>
          <p:cNvSpPr txBox="1"/>
          <p:nvPr/>
        </p:nvSpPr>
        <p:spPr>
          <a:xfrm>
            <a:off x="187257" y="5666919"/>
            <a:ext cx="5804981" cy="1015663"/>
          </a:xfrm>
          <a:prstGeom prst="rect">
            <a:avLst/>
          </a:prstGeom>
          <a:noFill/>
        </p:spPr>
        <p:txBody>
          <a:bodyPr wrap="square">
            <a:spAutoFit/>
          </a:bodyPr>
          <a:lstStyle/>
          <a:p>
            <a:pPr marL="0" indent="0">
              <a:buFontTx/>
              <a:buNone/>
            </a:pPr>
            <a:r>
              <a:rPr lang="en-GB" sz="2000" b="1" dirty="0"/>
              <a:t>The next 3-years should be a period of consolidating our finances, improving our sustainability to enable us to invest in long-term growth. </a:t>
            </a:r>
          </a:p>
        </p:txBody>
      </p:sp>
    </p:spTree>
    <p:extLst>
      <p:ext uri="{BB962C8B-B14F-4D97-AF65-F5344CB8AC3E}">
        <p14:creationId xmlns:p14="http://schemas.microsoft.com/office/powerpoint/2010/main" val="48423139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20AE6-D7D0-1209-9BB0-82E7F23C71A3}"/>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82B211D-1555-ACAD-B39F-C19818AF91FF}"/>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spc="300" dirty="0">
                <a:ea typeface="+mj-ea"/>
                <a:cs typeface="+mj-cs"/>
              </a:rPr>
              <a:t>Assumptions &amp; Major Changes:</a:t>
            </a:r>
          </a:p>
        </p:txBody>
      </p:sp>
      <p:graphicFrame>
        <p:nvGraphicFramePr>
          <p:cNvPr id="20" name="Text Placeholder 2">
            <a:extLst>
              <a:ext uri="{FF2B5EF4-FFF2-40B4-BE49-F238E27FC236}">
                <a16:creationId xmlns:a16="http://schemas.microsoft.com/office/drawing/2014/main" id="{657E9BDA-7909-E5D6-9C83-192993E2E82B}"/>
              </a:ext>
            </a:extLst>
          </p:cNvPr>
          <p:cNvGraphicFramePr>
            <a:graphicFrameLocks noGrp="1"/>
          </p:cNvGraphicFramePr>
          <p:nvPr>
            <p:ph idx="1"/>
            <p:extLst>
              <p:ext uri="{D42A27DB-BD31-4B8C-83A1-F6EECF244321}">
                <p14:modId xmlns:p14="http://schemas.microsoft.com/office/powerpoint/2010/main" val="138765362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616041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72175-A8F2-6CDD-FBFB-94D906259C8B}"/>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D7A7A0C-230A-ACB4-634F-052C527CCB66}"/>
              </a:ext>
            </a:extLst>
          </p:cNvPr>
          <p:cNvSpPr txBox="1"/>
          <p:nvPr/>
        </p:nvSpPr>
        <p:spPr>
          <a:xfrm>
            <a:off x="839788" y="457200"/>
            <a:ext cx="3932237" cy="16002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b="1" spc="300">
                <a:ea typeface="+mj-ea"/>
                <a:cs typeface="+mj-cs"/>
              </a:rPr>
              <a:t>Associated Workstreams</a:t>
            </a:r>
          </a:p>
        </p:txBody>
      </p:sp>
      <p:graphicFrame>
        <p:nvGraphicFramePr>
          <p:cNvPr id="20" name="Text Placeholder 2">
            <a:extLst>
              <a:ext uri="{FF2B5EF4-FFF2-40B4-BE49-F238E27FC236}">
                <a16:creationId xmlns:a16="http://schemas.microsoft.com/office/drawing/2014/main" id="{C7A0A6DA-2339-1952-2030-8DC3B3E1B7A4}"/>
              </a:ext>
            </a:extLst>
          </p:cNvPr>
          <p:cNvGraphicFramePr>
            <a:graphicFrameLocks noGrp="1"/>
          </p:cNvGraphicFramePr>
          <p:nvPr>
            <p:ph idx="1"/>
            <p:extLst>
              <p:ext uri="{D42A27DB-BD31-4B8C-83A1-F6EECF244321}">
                <p14:modId xmlns:p14="http://schemas.microsoft.com/office/powerpoint/2010/main" val="2663140731"/>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Graphic 2" descr="List with solid fill">
            <a:extLst>
              <a:ext uri="{FF2B5EF4-FFF2-40B4-BE49-F238E27FC236}">
                <a16:creationId xmlns:a16="http://schemas.microsoft.com/office/drawing/2014/main" id="{FE020EFA-52A9-43F7-341E-F2C5E3B4193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36612" y="2057400"/>
            <a:ext cx="3803650" cy="3803650"/>
          </a:xfrm>
          <a:prstGeom prst="rect">
            <a:avLst/>
          </a:prstGeom>
        </p:spPr>
      </p:pic>
    </p:spTree>
    <p:extLst>
      <p:ext uri="{BB962C8B-B14F-4D97-AF65-F5344CB8AC3E}">
        <p14:creationId xmlns:p14="http://schemas.microsoft.com/office/powerpoint/2010/main" val="306997782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C53E875B-56C2-1779-0086-572328765B5A}"/>
              </a:ext>
            </a:extLst>
          </p:cNvPr>
          <p:cNvPicPr>
            <a:picLocks noGrp="1" noChangeAspect="1"/>
          </p:cNvPicPr>
          <p:nvPr>
            <p:ph type="pic" sz="quarter" idx="10"/>
          </p:nvPr>
        </p:nvPicPr>
        <p:blipFill>
          <a:blip r:embed="rId3"/>
          <a:stretch/>
        </p:blipFill>
        <p:spPr>
          <a:xfrm>
            <a:off x="3083795" y="68263"/>
            <a:ext cx="6603847" cy="6721475"/>
          </a:xfrm>
          <a:prstGeom prst="rect">
            <a:avLst/>
          </a:prstGeom>
          <a:noFill/>
        </p:spPr>
      </p:pic>
    </p:spTree>
    <p:extLst>
      <p:ext uri="{BB962C8B-B14F-4D97-AF65-F5344CB8AC3E}">
        <p14:creationId xmlns:p14="http://schemas.microsoft.com/office/powerpoint/2010/main" val="1826381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E553-979A-9D06-2134-C70D113430B6}"/>
              </a:ext>
            </a:extLst>
          </p:cNvPr>
          <p:cNvSpPr>
            <a:spLocks noGrp="1"/>
          </p:cNvSpPr>
          <p:nvPr>
            <p:ph type="title"/>
          </p:nvPr>
        </p:nvSpPr>
        <p:spPr>
          <a:xfrm>
            <a:off x="120051" y="183197"/>
            <a:ext cx="5882640" cy="6167452"/>
          </a:xfrm>
        </p:spPr>
        <p:txBody>
          <a:bodyPr>
            <a:normAutofit fontScale="90000"/>
          </a:bodyPr>
          <a:lstStyle/>
          <a:p>
            <a:br>
              <a:rPr lang="en-GB" b="0" dirty="0"/>
            </a:br>
            <a:r>
              <a:rPr lang="en-US" sz="3100" b="0" dirty="0"/>
              <a:t>“It is important to note that 2024 was the thirteenth successive year in which the aggregate of PCC incomes have exceed their aggregate expenditure. Between 2012 and 2024 aggregate surpluses across parishes have </a:t>
            </a:r>
            <a:r>
              <a:rPr lang="en-US" sz="3100" b="0" dirty="0" err="1"/>
              <a:t>totalled</a:t>
            </a:r>
            <a:r>
              <a:rPr lang="en-US" sz="3100" b="0" dirty="0"/>
              <a:t> £</a:t>
            </a:r>
            <a:r>
              <a:rPr lang="en-US" sz="3100" b="0" dirty="0" err="1"/>
              <a:t>457m</a:t>
            </a:r>
            <a:r>
              <a:rPr lang="en-US" sz="3100" b="0" dirty="0"/>
              <a:t>. The £</a:t>
            </a:r>
            <a:r>
              <a:rPr lang="en-US" sz="3100" b="0" dirty="0" err="1"/>
              <a:t>56m</a:t>
            </a:r>
            <a:r>
              <a:rPr lang="en-US" sz="3100" b="0" dirty="0"/>
              <a:t> aggregate surplus in 2024 was the highest figure in an individual year since 2007 when it was £</a:t>
            </a:r>
            <a:r>
              <a:rPr lang="en-US" sz="3100" b="0" dirty="0" err="1"/>
              <a:t>60m</a:t>
            </a:r>
            <a:r>
              <a:rPr lang="en-US" sz="3100" b="0" dirty="0"/>
              <a:t>.”</a:t>
            </a:r>
            <a:br>
              <a:rPr lang="en-US" sz="3200" b="0" dirty="0"/>
            </a:br>
            <a:br>
              <a:rPr lang="en-US" sz="3200" b="0" dirty="0"/>
            </a:br>
            <a:r>
              <a:rPr lang="en-US" sz="3200" dirty="0"/>
              <a:t>GS </a:t>
            </a:r>
            <a:r>
              <a:rPr lang="en-US" sz="3200" dirty="0" err="1"/>
              <a:t>Misc</a:t>
            </a:r>
            <a:r>
              <a:rPr lang="en-US" sz="3200" dirty="0"/>
              <a:t> 1443</a:t>
            </a:r>
            <a:br>
              <a:rPr lang="en-US" sz="3200" b="0" dirty="0"/>
            </a:br>
            <a:endParaRPr lang="en-GB" dirty="0"/>
          </a:p>
        </p:txBody>
      </p:sp>
      <p:pic>
        <p:nvPicPr>
          <p:cNvPr id="9" name="Content Placeholder 4">
            <a:extLst>
              <a:ext uri="{FF2B5EF4-FFF2-40B4-BE49-F238E27FC236}">
                <a16:creationId xmlns:a16="http://schemas.microsoft.com/office/drawing/2014/main" id="{2F94E027-50C6-443F-E973-8FF057E915C2}"/>
              </a:ext>
            </a:extLst>
          </p:cNvPr>
          <p:cNvPicPr>
            <a:picLocks noChangeAspect="1"/>
          </p:cNvPicPr>
          <p:nvPr/>
        </p:nvPicPr>
        <p:blipFill>
          <a:blip r:embed="rId3"/>
          <a:stretch>
            <a:fillRect/>
          </a:stretch>
        </p:blipFill>
        <p:spPr>
          <a:xfrm>
            <a:off x="6189310" y="544749"/>
            <a:ext cx="6002689" cy="6167452"/>
          </a:xfrm>
          <a:prstGeom prst="rect">
            <a:avLst/>
          </a:prstGeom>
        </p:spPr>
      </p:pic>
    </p:spTree>
    <p:extLst>
      <p:ext uri="{BB962C8B-B14F-4D97-AF65-F5344CB8AC3E}">
        <p14:creationId xmlns:p14="http://schemas.microsoft.com/office/powerpoint/2010/main" val="178704571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E2ED2-1E7A-20EF-E8DA-B098F18166C0}"/>
            </a:ext>
          </a:extLst>
        </p:cNvPr>
        <p:cNvGrpSpPr/>
        <p:nvPr/>
      </p:nvGrpSpPr>
      <p:grpSpPr>
        <a:xfrm>
          <a:off x="0" y="0"/>
          <a:ext cx="0" cy="0"/>
          <a:chOff x="0" y="0"/>
          <a:chExt cx="0" cy="0"/>
        </a:xfrm>
      </p:grpSpPr>
      <p:pic>
        <p:nvPicPr>
          <p:cNvPr id="5" name="Graphic 4" descr="Help with solid fill">
            <a:extLst>
              <a:ext uri="{FF2B5EF4-FFF2-40B4-BE49-F238E27FC236}">
                <a16:creationId xmlns:a16="http://schemas.microsoft.com/office/drawing/2014/main" id="{A4F19664-2D17-A577-8380-763BDBE81E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93259" y="1415373"/>
            <a:ext cx="4030493" cy="4030493"/>
          </a:xfrm>
          <a:prstGeom prst="rect">
            <a:avLst/>
          </a:prstGeom>
        </p:spPr>
      </p:pic>
      <p:sp>
        <p:nvSpPr>
          <p:cNvPr id="4" name="Title 3">
            <a:extLst>
              <a:ext uri="{FF2B5EF4-FFF2-40B4-BE49-F238E27FC236}">
                <a16:creationId xmlns:a16="http://schemas.microsoft.com/office/drawing/2014/main" id="{2841BB9D-CE55-C87D-6998-5222BB9D0485}"/>
              </a:ext>
            </a:extLst>
          </p:cNvPr>
          <p:cNvSpPr>
            <a:spLocks noGrp="1"/>
          </p:cNvSpPr>
          <p:nvPr>
            <p:ph type="title"/>
          </p:nvPr>
        </p:nvSpPr>
        <p:spPr>
          <a:xfrm>
            <a:off x="6514170" y="365125"/>
            <a:ext cx="4839630" cy="5704935"/>
          </a:xfrm>
        </p:spPr>
        <p:txBody>
          <a:bodyPr>
            <a:normAutofit/>
          </a:bodyPr>
          <a:lstStyle/>
          <a:p>
            <a:r>
              <a:rPr lang="en-GB" dirty="0"/>
              <a:t>Where to find out more:</a:t>
            </a:r>
            <a:br>
              <a:rPr lang="en-GB" dirty="0"/>
            </a:br>
            <a:r>
              <a:rPr lang="en-GB" sz="2000" dirty="0">
                <a:solidFill>
                  <a:srgbClr val="0070C0"/>
                </a:solidFill>
                <a:hlinkClick r:id="rId4">
                  <a:extLst>
                    <a:ext uri="{A12FA001-AC4F-418D-AE19-62706E023703}">
                      <ahyp:hlinkClr xmlns:ahyp="http://schemas.microsoft.com/office/drawing/2018/hyperlinkcolor" val="tx"/>
                    </a:ext>
                  </a:extLst>
                </a:hlinkClick>
              </a:rPr>
              <a:t>winchesterdiocese.org/parish-resources/common-mission-fund</a:t>
            </a:r>
            <a:br>
              <a:rPr lang="en-GB" sz="2000" dirty="0">
                <a:solidFill>
                  <a:srgbClr val="0070C0"/>
                </a:solidFill>
              </a:rPr>
            </a:br>
            <a:br>
              <a:rPr lang="en-GB" sz="2000" dirty="0">
                <a:solidFill>
                  <a:srgbClr val="0070C0"/>
                </a:solidFill>
              </a:rPr>
            </a:br>
            <a:br>
              <a:rPr lang="en-GB" sz="2000" dirty="0">
                <a:solidFill>
                  <a:srgbClr val="0070C0"/>
                </a:solidFill>
              </a:rPr>
            </a:br>
            <a:br>
              <a:rPr lang="en-GB" sz="2000" dirty="0">
                <a:solidFill>
                  <a:srgbClr val="0070C0"/>
                </a:solidFill>
              </a:rPr>
            </a:br>
            <a:r>
              <a:rPr lang="en-GB" sz="2000" dirty="0">
                <a:solidFill>
                  <a:srgbClr val="0070C0"/>
                </a:solidFill>
                <a:hlinkClick r:id="rId5">
                  <a:extLst>
                    <a:ext uri="{A12FA001-AC4F-418D-AE19-62706E023703}">
                      <ahyp:hlinkClr xmlns:ahyp="http://schemas.microsoft.com/office/drawing/2018/hyperlinkcolor" val="tx"/>
                    </a:ext>
                  </a:extLst>
                </a:hlinkClick>
              </a:rPr>
              <a:t>https://winchesterdiocese.org/governance/finance-reports</a:t>
            </a:r>
            <a:endParaRPr lang="en-GB" dirty="0">
              <a:solidFill>
                <a:srgbClr val="0070C0"/>
              </a:solidFill>
            </a:endParaRPr>
          </a:p>
        </p:txBody>
      </p:sp>
    </p:spTree>
    <p:extLst>
      <p:ext uri="{BB962C8B-B14F-4D97-AF65-F5344CB8AC3E}">
        <p14:creationId xmlns:p14="http://schemas.microsoft.com/office/powerpoint/2010/main" val="4102342734"/>
      </p:ext>
    </p:extLst>
  </p:cSld>
  <p:clrMapOvr>
    <a:masterClrMapping/>
  </p:clrMapOvr>
  <p:transition/>
</p:sld>
</file>

<file path=ppt/theme/theme1.xml><?xml version="1.0" encoding="utf-8"?>
<a:theme xmlns:a="http://schemas.openxmlformats.org/drawingml/2006/main" name="1_Office Theme">
  <a:themeElements>
    <a:clrScheme name="DoW Colours">
      <a:dk1>
        <a:srgbClr val="000000"/>
      </a:dk1>
      <a:lt1>
        <a:srgbClr val="FFFFFF"/>
      </a:lt1>
      <a:dk2>
        <a:srgbClr val="575756"/>
      </a:dk2>
      <a:lt2>
        <a:srgbClr val="E7E6E6"/>
      </a:lt2>
      <a:accent1>
        <a:srgbClr val="F1B300"/>
      </a:accent1>
      <a:accent2>
        <a:srgbClr val="EDA500"/>
      </a:accent2>
      <a:accent3>
        <a:srgbClr val="A4A4A4"/>
      </a:accent3>
      <a:accent4>
        <a:srgbClr val="FF0018"/>
      </a:accent4>
      <a:accent5>
        <a:srgbClr val="F0AD00"/>
      </a:accent5>
      <a:accent6>
        <a:srgbClr val="F0A600"/>
      </a:accent6>
      <a:hlink>
        <a:srgbClr val="CF0001"/>
      </a:hlink>
      <a:folHlink>
        <a:srgbClr val="FAA700"/>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solidFill>
              <a:srgbClr val="EBA90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C039752084F974F8A936374EF80F060" ma:contentTypeVersion="15" ma:contentTypeDescription="Create a new document." ma:contentTypeScope="" ma:versionID="406d195363f7a21d9c455b8f2570d2a7">
  <xsd:schema xmlns:xsd="http://www.w3.org/2001/XMLSchema" xmlns:xs="http://www.w3.org/2001/XMLSchema" xmlns:p="http://schemas.microsoft.com/office/2006/metadata/properties" xmlns:ns2="2f116d5b-396f-4e4a-83ba-9442a2ac4a70" xmlns:ns3="ac15c9f3-89de-41f0-808e-0d6a6779343a" targetNamespace="http://schemas.microsoft.com/office/2006/metadata/properties" ma:root="true" ma:fieldsID="7d917981cb8e1fe7b48113f5b0096743" ns2:_="" ns3:_="">
    <xsd:import namespace="2f116d5b-396f-4e4a-83ba-9442a2ac4a70"/>
    <xsd:import namespace="ac15c9f3-89de-41f0-808e-0d6a6779343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BillingMetadata"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16d5b-396f-4e4a-83ba-9442a2ac4a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06aabbe-596b-4e13-ae27-cd64ca0bc193" ma:termSetId="09814cd3-568e-fe90-9814-8d621ff8fb84" ma:anchorId="fba54fb3-c3e1-fe81-a776-ca4b69148c4d" ma:open="true" ma:isKeyword="false">
      <xsd:complexType>
        <xsd:sequence>
          <xsd:element ref="pc:Terms" minOccurs="0" maxOccurs="1"/>
        </xsd:sequence>
      </xsd:complexType>
    </xsd:element>
    <xsd:element name="MediaServiceBillingMetadata" ma:index="21" nillable="true" ma:displayName="MediaServiceBillingMetadata" ma:hidden="true" ma:internalName="MediaServiceBillingMetadata"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c15c9f3-89de-41f0-808e-0d6a6779343a"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18afe941-a4a0-4f9d-9991-79d1cab05d0f}" ma:internalName="TaxCatchAll" ma:showField="CatchAllData" ma:web="ac15c9f3-89de-41f0-808e-0d6a677934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c15c9f3-89de-41f0-808e-0d6a6779343a" xsi:nil="true"/>
    <lcf76f155ced4ddcb4097134ff3c332f xmlns="2f116d5b-396f-4e4a-83ba-9442a2ac4a7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11069E3-7705-4D2C-8651-C3B171DB7700}">
  <ds:schemaRefs>
    <ds:schemaRef ds:uri="http://schemas.microsoft.com/sharepoint/v3/contenttype/forms"/>
  </ds:schemaRefs>
</ds:datastoreItem>
</file>

<file path=customXml/itemProps2.xml><?xml version="1.0" encoding="utf-8"?>
<ds:datastoreItem xmlns:ds="http://schemas.openxmlformats.org/officeDocument/2006/customXml" ds:itemID="{EABDA1E8-69BD-48A0-9A58-C9BC8C5F672E}"/>
</file>

<file path=customXml/itemProps3.xml><?xml version="1.0" encoding="utf-8"?>
<ds:datastoreItem xmlns:ds="http://schemas.openxmlformats.org/officeDocument/2006/customXml" ds:itemID="{2F763D38-2E08-47D9-B8DD-3913E008A6B4}">
  <ds:schemaRefs>
    <ds:schemaRef ds:uri="http://www.w3.org/XML/1998/namespace"/>
    <ds:schemaRef ds:uri="ac15c9f3-89de-41f0-808e-0d6a6779343a"/>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2f116d5b-396f-4e4a-83ba-9442a2ac4a70"/>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5457</TotalTime>
  <Words>1688</Words>
  <Application>Microsoft Office PowerPoint</Application>
  <PresentationFormat>Widescreen</PresentationFormat>
  <Paragraphs>106</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Arial</vt:lpstr>
      <vt:lpstr>Calibri</vt:lpstr>
      <vt:lpstr>1_Office Theme</vt:lpstr>
      <vt:lpstr>Diocesan Budget  Consultation</vt:lpstr>
      <vt:lpstr>Timescale:  </vt:lpstr>
      <vt:lpstr>Context</vt:lpstr>
      <vt:lpstr>PowerPoint Presentation</vt:lpstr>
      <vt:lpstr>PowerPoint Presentation</vt:lpstr>
      <vt:lpstr>PowerPoint Presentation</vt:lpstr>
      <vt:lpstr> “It is important to note that 2024 was the thirteenth successive year in which the aggregate of PCC incomes have exceed their aggregate expenditure. Between 2012 and 2024 aggregate surpluses across parishes have totalled £457m. The £56m aggregate surplus in 2024 was the highest figure in an individual year since 2007 when it was £60m.”  GS Misc 1443 </vt:lpstr>
      <vt:lpstr>Where to find out more: winchesterdiocese.org/parish-resources/common-mission-fund    https://winchesterdiocese.org/governance/finance-reports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Colin Harbidge</dc:creator>
  <cp:lastModifiedBy>Colin Harbidge</cp:lastModifiedBy>
  <cp:revision>11</cp:revision>
  <dcterms:created xsi:type="dcterms:W3CDTF">2026-03-31T19:11:48Z</dcterms:created>
  <dcterms:modified xsi:type="dcterms:W3CDTF">2026-06-19T17:03:08Z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0x0101003C039752084F974F8A936374EF80F060</vt:lpwstr>
  </property>
  <property fmtid="{D5CDD505-2E9C-101B-9397-08002B2CF9AE}" pid="3" name="MediaServiceImageTags">
    <vt:lpwstr/>
  </property>
</Properties>
</file>