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4"/>
  </p:sldMasterIdLst>
  <p:sldIdLst>
    <p:sldId id="256" r:id="rId5"/>
    <p:sldId id="261" r:id="rId6"/>
    <p:sldId id="262" r:id="rId7"/>
    <p:sldId id="257" r:id="rId8"/>
    <p:sldId id="258" r:id="rId9"/>
    <p:sldId id="259" r:id="rId10"/>
    <p:sldId id="260"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E2BE8A-7990-404C-8BEC-35D94130DF6C}" v="1" dt="2025-10-22T13:57:36.0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E716031-B6E5-41B6-9070-49B9AED2531B}" type="datetimeFigureOut">
              <a:rPr lang="en-GB" smtClean="0"/>
              <a:t>22/10/2025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7962A38-73F2-48A2-80D4-8EBC45079111}" type="slidenum">
              <a:rPr lang="en-GB" smtClean="0"/>
              <a:t>‹#›</a:t>
            </a:fld>
            <a:endParaRPr lang="en-GB"/>
          </a:p>
        </p:txBody>
      </p:sp>
    </p:spTree>
    <p:extLst>
      <p:ext uri="{BB962C8B-B14F-4D97-AF65-F5344CB8AC3E}">
        <p14:creationId xmlns:p14="http://schemas.microsoft.com/office/powerpoint/2010/main" val="362439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716031-B6E5-41B6-9070-49B9AED2531B}" type="datetimeFigureOut">
              <a:rPr lang="en-GB" smtClean="0"/>
              <a:t>22/10/2025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7962A38-73F2-48A2-80D4-8EBC45079111}" type="slidenum">
              <a:rPr lang="en-GB" smtClean="0"/>
              <a:t>‹#›</a:t>
            </a:fld>
            <a:endParaRPr lang="en-GB"/>
          </a:p>
        </p:txBody>
      </p:sp>
    </p:spTree>
    <p:extLst>
      <p:ext uri="{BB962C8B-B14F-4D97-AF65-F5344CB8AC3E}">
        <p14:creationId xmlns:p14="http://schemas.microsoft.com/office/powerpoint/2010/main" val="4207201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716031-B6E5-41B6-9070-49B9AED2531B}" type="datetimeFigureOut">
              <a:rPr lang="en-GB" smtClean="0"/>
              <a:t>22/10/2025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7962A38-73F2-48A2-80D4-8EBC45079111}" type="slidenum">
              <a:rPr lang="en-GB" smtClean="0"/>
              <a:t>‹#›</a:t>
            </a:fld>
            <a:endParaRPr lang="en-GB"/>
          </a:p>
        </p:txBody>
      </p:sp>
    </p:spTree>
    <p:extLst>
      <p:ext uri="{BB962C8B-B14F-4D97-AF65-F5344CB8AC3E}">
        <p14:creationId xmlns:p14="http://schemas.microsoft.com/office/powerpoint/2010/main" val="2880909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716031-B6E5-41B6-9070-49B9AED2531B}" type="datetimeFigureOut">
              <a:rPr lang="en-GB" smtClean="0"/>
              <a:t>22/10/2025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7962A38-73F2-48A2-80D4-8EBC45079111}" type="slidenum">
              <a:rPr lang="en-GB" smtClean="0"/>
              <a:t>‹#›</a:t>
            </a:fld>
            <a:endParaRPr lang="en-GB"/>
          </a:p>
        </p:txBody>
      </p:sp>
    </p:spTree>
    <p:extLst>
      <p:ext uri="{BB962C8B-B14F-4D97-AF65-F5344CB8AC3E}">
        <p14:creationId xmlns:p14="http://schemas.microsoft.com/office/powerpoint/2010/main" val="3586998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E716031-B6E5-41B6-9070-49B9AED2531B}" type="datetimeFigureOut">
              <a:rPr lang="en-GB" smtClean="0"/>
              <a:t>22/10/2025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7962A38-73F2-48A2-80D4-8EBC45079111}" type="slidenum">
              <a:rPr lang="en-GB" smtClean="0"/>
              <a:t>‹#›</a:t>
            </a:fld>
            <a:endParaRPr lang="en-GB"/>
          </a:p>
        </p:txBody>
      </p:sp>
    </p:spTree>
    <p:extLst>
      <p:ext uri="{BB962C8B-B14F-4D97-AF65-F5344CB8AC3E}">
        <p14:creationId xmlns:p14="http://schemas.microsoft.com/office/powerpoint/2010/main" val="401143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E716031-B6E5-41B6-9070-49B9AED2531B}" type="datetimeFigureOut">
              <a:rPr lang="en-GB" smtClean="0"/>
              <a:t>22/10/2025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7962A38-73F2-48A2-80D4-8EBC45079111}" type="slidenum">
              <a:rPr lang="en-GB" smtClean="0"/>
              <a:t>‹#›</a:t>
            </a:fld>
            <a:endParaRPr lang="en-GB"/>
          </a:p>
        </p:txBody>
      </p:sp>
    </p:spTree>
    <p:extLst>
      <p:ext uri="{BB962C8B-B14F-4D97-AF65-F5344CB8AC3E}">
        <p14:creationId xmlns:p14="http://schemas.microsoft.com/office/powerpoint/2010/main" val="1369273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E716031-B6E5-41B6-9070-49B9AED2531B}" type="datetimeFigureOut">
              <a:rPr lang="en-GB" smtClean="0"/>
              <a:t>22/10/2025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7962A38-73F2-48A2-80D4-8EBC45079111}" type="slidenum">
              <a:rPr lang="en-GB" smtClean="0"/>
              <a:t>‹#›</a:t>
            </a:fld>
            <a:endParaRPr lang="en-GB"/>
          </a:p>
        </p:txBody>
      </p:sp>
    </p:spTree>
    <p:extLst>
      <p:ext uri="{BB962C8B-B14F-4D97-AF65-F5344CB8AC3E}">
        <p14:creationId xmlns:p14="http://schemas.microsoft.com/office/powerpoint/2010/main" val="3094470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E716031-B6E5-41B6-9070-49B9AED2531B}" type="datetimeFigureOut">
              <a:rPr lang="en-GB" smtClean="0"/>
              <a:t>22/10/2025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7962A38-73F2-48A2-80D4-8EBC45079111}" type="slidenum">
              <a:rPr lang="en-GB" smtClean="0"/>
              <a:t>‹#›</a:t>
            </a:fld>
            <a:endParaRPr lang="en-GB"/>
          </a:p>
        </p:txBody>
      </p:sp>
    </p:spTree>
    <p:extLst>
      <p:ext uri="{BB962C8B-B14F-4D97-AF65-F5344CB8AC3E}">
        <p14:creationId xmlns:p14="http://schemas.microsoft.com/office/powerpoint/2010/main" val="209082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716031-B6E5-41B6-9070-49B9AED2531B}" type="datetimeFigureOut">
              <a:rPr lang="en-GB" smtClean="0"/>
              <a:t>22/10/2025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7962A38-73F2-48A2-80D4-8EBC45079111}" type="slidenum">
              <a:rPr lang="en-GB" smtClean="0"/>
              <a:t>‹#›</a:t>
            </a:fld>
            <a:endParaRPr lang="en-GB"/>
          </a:p>
        </p:txBody>
      </p:sp>
    </p:spTree>
    <p:extLst>
      <p:ext uri="{BB962C8B-B14F-4D97-AF65-F5344CB8AC3E}">
        <p14:creationId xmlns:p14="http://schemas.microsoft.com/office/powerpoint/2010/main" val="1506994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E716031-B6E5-41B6-9070-49B9AED2531B}" type="datetimeFigureOut">
              <a:rPr lang="en-GB" smtClean="0"/>
              <a:t>22/10/2025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7962A38-73F2-48A2-80D4-8EBC45079111}" type="slidenum">
              <a:rPr lang="en-GB" smtClean="0"/>
              <a:t>‹#›</a:t>
            </a:fld>
            <a:endParaRPr lang="en-GB"/>
          </a:p>
        </p:txBody>
      </p:sp>
    </p:spTree>
    <p:extLst>
      <p:ext uri="{BB962C8B-B14F-4D97-AF65-F5344CB8AC3E}">
        <p14:creationId xmlns:p14="http://schemas.microsoft.com/office/powerpoint/2010/main" val="124208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E716031-B6E5-41B6-9070-49B9AED2531B}" type="datetimeFigureOut">
              <a:rPr lang="en-GB" smtClean="0"/>
              <a:t>22/10/2025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7962A38-73F2-48A2-80D4-8EBC45079111}" type="slidenum">
              <a:rPr lang="en-GB" smtClean="0"/>
              <a:t>‹#›</a:t>
            </a:fld>
            <a:endParaRPr lang="en-GB"/>
          </a:p>
        </p:txBody>
      </p:sp>
    </p:spTree>
    <p:extLst>
      <p:ext uri="{BB962C8B-B14F-4D97-AF65-F5344CB8AC3E}">
        <p14:creationId xmlns:p14="http://schemas.microsoft.com/office/powerpoint/2010/main" val="414392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716031-B6E5-41B6-9070-49B9AED2531B}" type="datetimeFigureOut">
              <a:rPr lang="en-GB" smtClean="0"/>
              <a:t>22/10/2025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962A38-73F2-48A2-80D4-8EBC45079111}" type="slidenum">
              <a:rPr lang="en-GB" smtClean="0"/>
              <a:t>‹#›</a:t>
            </a:fld>
            <a:endParaRPr lang="en-GB"/>
          </a:p>
        </p:txBody>
      </p:sp>
    </p:spTree>
    <p:extLst>
      <p:ext uri="{BB962C8B-B14F-4D97-AF65-F5344CB8AC3E}">
        <p14:creationId xmlns:p14="http://schemas.microsoft.com/office/powerpoint/2010/main" val="3319822627"/>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rawpixel.com/search/artist"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tate.org.uk/art/artists/mark-wallinger-2378"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www.tate.org.uk/about-us/policies-and-procedures/website-terms-us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pxhere.com/en/photo/37600" TargetMode="Externa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hyperlink" Target="https://www.tate.org.uk/art/artists/maggi-hambling-1242"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085AB92-68A1-72BD-7FEF-27D5540C56AF}"/>
              </a:ext>
            </a:extLst>
          </p:cNvPr>
          <p:cNvSpPr txBox="1"/>
          <p:nvPr/>
        </p:nvSpPr>
        <p:spPr>
          <a:xfrm>
            <a:off x="511277" y="1343257"/>
            <a:ext cx="8190271" cy="3970318"/>
          </a:xfrm>
          <a:prstGeom prst="rect">
            <a:avLst/>
          </a:prstGeom>
          <a:noFill/>
        </p:spPr>
        <p:txBody>
          <a:bodyPr wrap="square" rtlCol="0">
            <a:spAutoFit/>
          </a:bodyPr>
          <a:lstStyle/>
          <a:p>
            <a:r>
              <a:rPr lang="en-US" sz="3600" dirty="0"/>
              <a:t>Look at the following 3 artworks. All of them are focused on the theme of migration and boundaries.</a:t>
            </a:r>
          </a:p>
          <a:p>
            <a:endParaRPr lang="en-US" sz="3600" dirty="0"/>
          </a:p>
          <a:p>
            <a:r>
              <a:rPr lang="en-US" sz="3600" dirty="0"/>
              <a:t>Each artwork is followed by a series of questions to help you explore your feelings about the piece.</a:t>
            </a:r>
            <a:endParaRPr lang="en-GB" sz="3600" dirty="0"/>
          </a:p>
        </p:txBody>
      </p:sp>
      <p:pic>
        <p:nvPicPr>
          <p:cNvPr id="9" name="Picture 8" descr="A person painting on a canvas&#10;&#10;AI-generated content may be incorrect.">
            <a:extLst>
              <a:ext uri="{FF2B5EF4-FFF2-40B4-BE49-F238E27FC236}">
                <a16:creationId xmlns:a16="http://schemas.microsoft.com/office/drawing/2014/main" id="{9928A2AC-FD9B-1828-9532-189C1C46F1AD}"/>
              </a:ext>
            </a:extLst>
          </p:cNvPr>
          <p:cNvPicPr>
            <a:picLocks noChangeAspect="1"/>
          </p:cNvPicPr>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8017230" y="1700784"/>
            <a:ext cx="3388189" cy="2241951"/>
          </a:xfrm>
          <a:prstGeom prst="rect">
            <a:avLst/>
          </a:prstGeom>
        </p:spPr>
      </p:pic>
    </p:spTree>
    <p:extLst>
      <p:ext uri="{BB962C8B-B14F-4D97-AF65-F5344CB8AC3E}">
        <p14:creationId xmlns:p14="http://schemas.microsoft.com/office/powerpoint/2010/main" val="154479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2A3C78F8-A728-82F6-7081-F7BB314F81D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283" y="484919"/>
            <a:ext cx="7543228" cy="5619139"/>
          </a:xfrm>
          <a:prstGeom prst="rect">
            <a:avLst/>
          </a:prstGeom>
        </p:spPr>
      </p:pic>
      <p:sp>
        <p:nvSpPr>
          <p:cNvPr id="29" name="TextBox 28">
            <a:extLst>
              <a:ext uri="{FF2B5EF4-FFF2-40B4-BE49-F238E27FC236}">
                <a16:creationId xmlns:a16="http://schemas.microsoft.com/office/drawing/2014/main" id="{32EABA0E-2225-EB68-527C-1F7580D6715C}"/>
              </a:ext>
            </a:extLst>
          </p:cNvPr>
          <p:cNvSpPr txBox="1"/>
          <p:nvPr/>
        </p:nvSpPr>
        <p:spPr>
          <a:xfrm>
            <a:off x="7859949" y="1371600"/>
            <a:ext cx="4332051" cy="2677656"/>
          </a:xfrm>
          <a:prstGeom prst="rect">
            <a:avLst/>
          </a:prstGeom>
          <a:noFill/>
        </p:spPr>
        <p:txBody>
          <a:bodyPr wrap="square">
            <a:spAutoFit/>
          </a:bodyPr>
          <a:lstStyle/>
          <a:p>
            <a:pPr algn="l">
              <a:buNone/>
            </a:pPr>
            <a:r>
              <a:rPr lang="en-US" sz="2400" b="1" i="0" u="sng" dirty="0">
                <a:effectLst/>
              </a:rPr>
              <a:t>Threshold to the Kingdom 2000</a:t>
            </a:r>
            <a:endParaRPr lang="en-US" sz="2400" b="1" u="sng" dirty="0"/>
          </a:p>
          <a:p>
            <a:pPr algn="l">
              <a:buNone/>
            </a:pPr>
            <a:endParaRPr lang="en-US" sz="2400" b="1" i="0" u="sng" strike="noStrike" dirty="0">
              <a:effectLst/>
              <a:hlinkClick r:id="rId3">
                <a:extLst>
                  <a:ext uri="{A12FA001-AC4F-418D-AE19-62706E023703}">
                    <ahyp:hlinkClr xmlns:ahyp="http://schemas.microsoft.com/office/drawing/2018/hyperlinkcolor" val="tx"/>
                  </a:ext>
                </a:extLst>
              </a:hlinkClick>
            </a:endParaRPr>
          </a:p>
          <a:p>
            <a:pPr algn="l">
              <a:buNone/>
            </a:pPr>
            <a:r>
              <a:rPr lang="en-US" sz="2400" b="1" i="0" u="sng" strike="noStrike" dirty="0">
                <a:effectLst/>
                <a:hlinkClick r:id="rId3">
                  <a:extLst>
                    <a:ext uri="{A12FA001-AC4F-418D-AE19-62706E023703}">
                      <ahyp:hlinkClr xmlns:ahyp="http://schemas.microsoft.com/office/drawing/2018/hyperlinkcolor" val="tx"/>
                    </a:ext>
                  </a:extLst>
                </a:hlinkClick>
              </a:rPr>
              <a:t>Mark Wallinger</a:t>
            </a:r>
            <a:endParaRPr lang="en-US" sz="2400" b="1" i="0" u="sng" strike="noStrike" dirty="0">
              <a:effectLst/>
            </a:endParaRPr>
          </a:p>
          <a:p>
            <a:pPr algn="l">
              <a:buNone/>
            </a:pPr>
            <a:endParaRPr lang="en-US" sz="2400" b="1" u="sng" dirty="0"/>
          </a:p>
          <a:p>
            <a:pPr algn="l">
              <a:buNone/>
            </a:pPr>
            <a:endParaRPr lang="en-US" sz="2400" b="1" i="0" u="sng" strike="noStrike" dirty="0">
              <a:effectLst/>
            </a:endParaRPr>
          </a:p>
          <a:p>
            <a:pPr algn="l">
              <a:buNone/>
            </a:pPr>
            <a:endParaRPr lang="en-US" sz="2400" b="1" u="sng" dirty="0"/>
          </a:p>
          <a:p>
            <a:pPr algn="l">
              <a:buNone/>
            </a:pPr>
            <a:endParaRPr lang="en-US" sz="2400" b="1" i="0" u="sng" dirty="0">
              <a:effectLst/>
            </a:endParaRPr>
          </a:p>
        </p:txBody>
      </p:sp>
      <p:pic>
        <p:nvPicPr>
          <p:cNvPr id="3" name="Picture 2">
            <a:extLst>
              <a:ext uri="{FF2B5EF4-FFF2-40B4-BE49-F238E27FC236}">
                <a16:creationId xmlns:a16="http://schemas.microsoft.com/office/drawing/2014/main" id="{AA2BE2F0-1EE6-79F0-998E-E68F1DE3B51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71840" y="2952934"/>
            <a:ext cx="2533466" cy="2533466"/>
          </a:xfrm>
          <a:prstGeom prst="rect">
            <a:avLst/>
          </a:prstGeom>
        </p:spPr>
      </p:pic>
    </p:spTree>
    <p:extLst>
      <p:ext uri="{BB962C8B-B14F-4D97-AF65-F5344CB8AC3E}">
        <p14:creationId xmlns:p14="http://schemas.microsoft.com/office/powerpoint/2010/main" val="2579744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5D8CF3-0200-6F50-7E1C-4DD06E57F2FF}"/>
              </a:ext>
            </a:extLst>
          </p:cNvPr>
          <p:cNvSpPr>
            <a:spLocks noGrp="1"/>
          </p:cNvSpPr>
          <p:nvPr>
            <p:ph idx="1"/>
          </p:nvPr>
        </p:nvSpPr>
        <p:spPr>
          <a:xfrm>
            <a:off x="595008" y="395658"/>
            <a:ext cx="11117093" cy="5382572"/>
          </a:xfrm>
        </p:spPr>
        <p:txBody>
          <a:bodyPr>
            <a:noAutofit/>
          </a:bodyPr>
          <a:lstStyle/>
          <a:p>
            <a:pPr marL="0" indent="0">
              <a:buNone/>
            </a:pPr>
            <a:r>
              <a:rPr lang="en-US" sz="1800" i="1" dirty="0"/>
              <a:t>Threshold to the Kingdom</a:t>
            </a:r>
            <a:r>
              <a:rPr lang="en-US" sz="1800" dirty="0"/>
              <a:t> 2000</a:t>
            </a:r>
            <a:r>
              <a:rPr lang="en-US" sz="1800" b="1" dirty="0"/>
              <a:t> </a:t>
            </a:r>
            <a:r>
              <a:rPr lang="en-US" sz="1800" dirty="0"/>
              <a:t>is not a painting, but a video. It shows slow motion footage of people arriving at London City Airport with a soundtrack by </a:t>
            </a:r>
            <a:r>
              <a:rPr lang="en-US" sz="1800" i="1" dirty="0"/>
              <a:t>Miserere</a:t>
            </a:r>
            <a:r>
              <a:rPr lang="en-US" sz="1800" dirty="0"/>
              <a:t>, a seventeenth-century setting of the Bible’s fifty-first psalm</a:t>
            </a:r>
            <a:r>
              <a:rPr lang="en-US" sz="1800" i="1" dirty="0"/>
              <a:t> </a:t>
            </a:r>
            <a:r>
              <a:rPr lang="en-US" sz="1800" dirty="0"/>
              <a:t>by the Italian composer Gregorio Allegri (c.1582–1652). </a:t>
            </a:r>
          </a:p>
          <a:p>
            <a:pPr marL="0" indent="0">
              <a:buNone/>
            </a:pPr>
            <a:r>
              <a:rPr lang="en-US" sz="1800" dirty="0"/>
              <a:t>Shot in a single take from a fixed position, the video presents a view of the airport’s international arrivals doorway, which is indicated by a sign above the doors. </a:t>
            </a:r>
          </a:p>
          <a:p>
            <a:pPr marL="0" indent="0">
              <a:buNone/>
            </a:pPr>
            <a:r>
              <a:rPr lang="en-US" sz="1800" dirty="0"/>
              <a:t>Throughout the video the electric doors open and close, revealing passengers and flight crew members as they move into the public arrivals lounge. Some of those arriving are greeted with waves and hugs by people in the lounge, other people fade and disappear the air. The artist said that he wanted to show the powerful relief you feel when you finally reach home, or the place that you’re hoping to reach.</a:t>
            </a:r>
          </a:p>
          <a:p>
            <a:pPr marL="0" indent="0">
              <a:buNone/>
            </a:pPr>
            <a:r>
              <a:rPr lang="en-US" sz="1800" dirty="0"/>
              <a:t>The video’s  title ’</a:t>
            </a:r>
            <a:r>
              <a:rPr lang="en-US" sz="1800" i="1" dirty="0"/>
              <a:t>Threshold to the Kingdom’</a:t>
            </a:r>
            <a:r>
              <a:rPr lang="en-US" sz="1800" dirty="0"/>
              <a:t> makes reference to the function of the airport’s international arrivals doorway as an entry point to the United Kingdom, and the work’s dramatic music and slow-motion footage create the impression that these passengers have completed the immigration process to enter the country. </a:t>
            </a:r>
          </a:p>
          <a:p>
            <a:pPr marL="0" indent="0">
              <a:buNone/>
            </a:pPr>
            <a:r>
              <a:rPr lang="en-US" sz="1800" dirty="0"/>
              <a:t>Alternatively, the video’s title and the music being played could suggest that the passage to a heavenly kingdom. The fifty-first psalm contains a plea for mercy, for forgiveness and for acceptance.</a:t>
            </a:r>
          </a:p>
          <a:p>
            <a:pPr marL="0" indent="0">
              <a:buNone/>
            </a:pPr>
            <a:r>
              <a:rPr lang="en-US" sz="1800" b="1" dirty="0"/>
              <a:t>Questions:</a:t>
            </a:r>
          </a:p>
          <a:p>
            <a:pPr marL="0" indent="0">
              <a:buNone/>
            </a:pPr>
            <a:r>
              <a:rPr lang="en-US" sz="1800" b="1" dirty="0"/>
              <a:t>Can anyone share any experiences of showing your passport at an airport or airport security procedures?</a:t>
            </a:r>
          </a:p>
          <a:p>
            <a:pPr marL="0" indent="0">
              <a:buNone/>
            </a:pPr>
            <a:r>
              <a:rPr lang="en-US" sz="1800" b="1" dirty="0"/>
              <a:t>Why do you think the artist makes some people in the video fade and disappear?</a:t>
            </a:r>
          </a:p>
          <a:p>
            <a:pPr marL="0" indent="0">
              <a:buNone/>
            </a:pPr>
            <a:r>
              <a:rPr lang="en-US" sz="1800" b="1" dirty="0"/>
              <a:t>What difference does the choice of music make?</a:t>
            </a:r>
          </a:p>
        </p:txBody>
      </p:sp>
    </p:spTree>
    <p:extLst>
      <p:ext uri="{BB962C8B-B14F-4D97-AF65-F5344CB8AC3E}">
        <p14:creationId xmlns:p14="http://schemas.microsoft.com/office/powerpoint/2010/main" val="31686510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A77F4-3A3E-1B99-91AA-524F16538ABC}"/>
              </a:ext>
            </a:extLst>
          </p:cNvPr>
          <p:cNvSpPr>
            <a:spLocks noGrp="1"/>
          </p:cNvSpPr>
          <p:nvPr>
            <p:ph type="title"/>
          </p:nvPr>
        </p:nvSpPr>
        <p:spPr>
          <a:xfrm>
            <a:off x="8307422" y="2045932"/>
            <a:ext cx="3581582" cy="1655483"/>
          </a:xfrm>
        </p:spPr>
        <p:txBody>
          <a:bodyPr anchor="b">
            <a:noAutofit/>
          </a:bodyPr>
          <a:lstStyle/>
          <a:p>
            <a:r>
              <a:rPr lang="en-US" sz="3600" b="1" u="sng" dirty="0">
                <a:latin typeface="+mn-lt"/>
              </a:rPr>
              <a:t>Pacific </a:t>
            </a:r>
            <a:br>
              <a:rPr lang="en-US" sz="3600" b="1" u="sng" dirty="0">
                <a:latin typeface="+mn-lt"/>
              </a:rPr>
            </a:br>
            <a:br>
              <a:rPr lang="en-US" sz="3600" b="1" u="sng" dirty="0">
                <a:latin typeface="+mn-lt"/>
              </a:rPr>
            </a:br>
            <a:r>
              <a:rPr lang="en-GB" sz="3600" b="1" u="sng" dirty="0">
                <a:latin typeface="+mn-lt"/>
                <a:hlinkClick r:id="rId2">
                  <a:extLst>
                    <a:ext uri="{A12FA001-AC4F-418D-AE19-62706E023703}">
                      <ahyp:hlinkClr xmlns:ahyp="http://schemas.microsoft.com/office/drawing/2018/hyperlinkcolor" val="tx"/>
                    </a:ext>
                  </a:extLst>
                </a:hlinkClick>
              </a:rPr>
              <a:t>Yukinori Yanagi</a:t>
            </a:r>
            <a:br>
              <a:rPr lang="en-GB" sz="3600" b="1" u="sng" dirty="0"/>
            </a:br>
            <a:endParaRPr lang="en-GB" sz="3600" b="1" u="sng" dirty="0"/>
          </a:p>
        </p:txBody>
      </p:sp>
      <p:pic>
        <p:nvPicPr>
          <p:cNvPr id="1026" name="Picture 2" descr="T07464">
            <a:extLst>
              <a:ext uri="{FF2B5EF4-FFF2-40B4-BE49-F238E27FC236}">
                <a16:creationId xmlns:a16="http://schemas.microsoft.com/office/drawing/2014/main" id="{3069C07B-355E-DBC1-402B-4F4382F0273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68594" y="528377"/>
            <a:ext cx="7446706" cy="58803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9216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0A791FC5-C513-4950-91E7-984DBF25B17F}"/>
              </a:ext>
            </a:extLst>
          </p:cNvPr>
          <p:cNvSpPr>
            <a:spLocks noGrp="1" noChangeArrowheads="1"/>
          </p:cNvSpPr>
          <p:nvPr>
            <p:ph idx="1"/>
          </p:nvPr>
        </p:nvSpPr>
        <p:spPr bwMode="auto">
          <a:xfrm>
            <a:off x="403124" y="591344"/>
            <a:ext cx="10950676" cy="5585619"/>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0" tIns="0" rIns="0" bIns="0" numCol="1" anchor="ctr"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indent="0">
              <a:spcAft>
                <a:spcPts val="600"/>
              </a:spcAft>
              <a:buNone/>
            </a:pPr>
            <a:r>
              <a:rPr lang="en-US" altLang="en-US" sz="1600" dirty="0">
                <a:latin typeface="+mn-lt"/>
              </a:rPr>
              <a:t>P</a:t>
            </a:r>
            <a:r>
              <a:rPr kumimoji="0" lang="en-US" altLang="en-US" sz="1600" strike="noStrike" cap="none" normalizeH="0" baseline="0" dirty="0">
                <a:ln>
                  <a:noFill/>
                </a:ln>
                <a:effectLst/>
                <a:latin typeface="+mn-lt"/>
              </a:rPr>
              <a:t>acific is a large installation made</a:t>
            </a:r>
            <a:r>
              <a:rPr kumimoji="0" lang="en-US" altLang="en-US" sz="1600" strike="noStrike" cap="none" normalizeH="0" dirty="0">
                <a:ln>
                  <a:noFill/>
                </a:ln>
                <a:effectLst/>
                <a:latin typeface="+mn-lt"/>
              </a:rPr>
              <a:t> up of</a:t>
            </a:r>
            <a:r>
              <a:rPr kumimoji="0" lang="en-US" altLang="en-US" sz="1600" strike="noStrike" cap="none" normalizeH="0" baseline="0" dirty="0">
                <a:ln>
                  <a:noFill/>
                </a:ln>
                <a:effectLst/>
                <a:latin typeface="+mn-lt"/>
              </a:rPr>
              <a:t> </a:t>
            </a:r>
            <a:r>
              <a:rPr lang="en-US" altLang="en-US" sz="1600" dirty="0">
                <a:latin typeface="+mn-lt"/>
              </a:rPr>
              <a:t>49 </a:t>
            </a:r>
            <a:r>
              <a:rPr kumimoji="0" lang="en-US" altLang="en-US" sz="1600" strike="noStrike" cap="none" normalizeH="0" baseline="0" dirty="0">
                <a:ln>
                  <a:noFill/>
                </a:ln>
                <a:effectLst/>
                <a:latin typeface="+mn-lt"/>
              </a:rPr>
              <a:t>plastic boxes arranged in a grid on the wall and connected using resin tubes. Each box contains a </a:t>
            </a:r>
            <a:r>
              <a:rPr lang="en-US" altLang="en-US" sz="1600" dirty="0">
                <a:latin typeface="+mn-lt"/>
              </a:rPr>
              <a:t>picture of </a:t>
            </a:r>
            <a:r>
              <a:rPr kumimoji="0" lang="en-US" altLang="en-US" sz="1600" strike="noStrike" cap="none" normalizeH="0" baseline="0" dirty="0">
                <a:ln>
                  <a:noFill/>
                </a:ln>
                <a:effectLst/>
                <a:latin typeface="+mn-lt"/>
              </a:rPr>
              <a:t>a national flag made from </a:t>
            </a:r>
            <a:r>
              <a:rPr kumimoji="0" lang="en-US" altLang="en-US" sz="1600" strike="noStrike" cap="none" normalizeH="0" baseline="0" dirty="0" err="1">
                <a:ln>
                  <a:noFill/>
                </a:ln>
                <a:effectLst/>
                <a:latin typeface="+mn-lt"/>
              </a:rPr>
              <a:t>coloured</a:t>
            </a:r>
            <a:r>
              <a:rPr kumimoji="0" lang="en-US" altLang="en-US" sz="1600" strike="noStrike" cap="none" normalizeH="0" baseline="0" dirty="0">
                <a:ln>
                  <a:noFill/>
                </a:ln>
                <a:effectLst/>
                <a:latin typeface="+mn-lt"/>
              </a:rPr>
              <a:t> sand.</a:t>
            </a:r>
            <a:r>
              <a:rPr lang="en-US" sz="1600" dirty="0">
                <a:latin typeface="+mn-lt"/>
              </a:rPr>
              <a:t> The flags represent some countries that once had indigenous groups that live in the country but have not historically had sovereignty over any territory (for instance, the </a:t>
            </a:r>
            <a:r>
              <a:rPr lang="en-US" sz="1600" dirty="0" err="1">
                <a:latin typeface="+mn-lt"/>
              </a:rPr>
              <a:t>Maori</a:t>
            </a:r>
            <a:r>
              <a:rPr lang="en-US" sz="1600" dirty="0">
                <a:latin typeface="+mn-lt"/>
              </a:rPr>
              <a:t> of New Zealand). </a:t>
            </a:r>
            <a:endParaRPr kumimoji="0" lang="en-US" altLang="en-US" sz="1600" strike="noStrike" cap="none" normalizeH="0" baseline="0" dirty="0">
              <a:ln>
                <a:noFill/>
              </a:ln>
              <a:effectLst/>
              <a:latin typeface="+mn-lt"/>
            </a:endParaRPr>
          </a:p>
          <a:p>
            <a:pPr marL="0" lvl="0" indent="0">
              <a:spcAft>
                <a:spcPts val="600"/>
              </a:spcAft>
              <a:buNone/>
            </a:pPr>
            <a:r>
              <a:rPr lang="en-US" sz="1600" dirty="0">
                <a:latin typeface="+mn-lt"/>
              </a:rPr>
              <a:t>Pacific was produced by allowing lots of ants to move between the boxes, creating tunnels in the sand and producing cracks across the faces of the flags. </a:t>
            </a:r>
            <a:endParaRPr kumimoji="0" lang="en-US" altLang="en-US" sz="1600" strike="noStrike" cap="none" normalizeH="0" baseline="0" dirty="0">
              <a:ln>
                <a:noFill/>
              </a:ln>
              <a:effectLst/>
              <a:latin typeface="+mn-lt"/>
            </a:endParaRPr>
          </a:p>
          <a:p>
            <a:pPr marL="0" lvl="0" indent="0">
              <a:spcAft>
                <a:spcPts val="600"/>
              </a:spcAft>
              <a:buNone/>
            </a:pPr>
            <a:r>
              <a:rPr lang="en-US" sz="1600" dirty="0">
                <a:latin typeface="+mn-lt"/>
              </a:rPr>
              <a:t>During the work’s installation the boxes were placed on a temporary wall, behind which, visible to viewers, were feeding containers holding live ants. The ants were released into the boxes and were allowed to move through the artwork, pushing their way through the sand and creating tunnels. Afterwards the feeding containers were removed and Yanagi used a spray adhesive to fix the sand permanently in place. </a:t>
            </a:r>
            <a:endParaRPr kumimoji="0" lang="en-US" altLang="en-US" sz="1600" b="0" i="0" u="none" strike="noStrike" cap="none" normalizeH="0" baseline="0" dirty="0">
              <a:ln>
                <a:noFill/>
              </a:ln>
              <a:effectLst/>
              <a:latin typeface="+mn-lt"/>
            </a:endParaRPr>
          </a:p>
          <a:p>
            <a:pPr marL="0" lvl="0" indent="0">
              <a:spcAft>
                <a:spcPts val="600"/>
              </a:spcAft>
              <a:buNone/>
            </a:pPr>
            <a:r>
              <a:rPr kumimoji="0" lang="en-US" altLang="en-US" sz="1600" b="0" i="0" u="none" strike="noStrike" cap="none" normalizeH="0" baseline="0" dirty="0">
                <a:ln>
                  <a:noFill/>
                </a:ln>
                <a:effectLst/>
                <a:latin typeface="+mn-lt"/>
              </a:rPr>
              <a:t>The artist said that he wanted people</a:t>
            </a:r>
            <a:r>
              <a:rPr lang="en-US" altLang="en-US" sz="1600" dirty="0">
                <a:latin typeface="+mn-lt"/>
              </a:rPr>
              <a:t> </a:t>
            </a:r>
            <a:r>
              <a:rPr kumimoji="0" lang="en-US" altLang="en-US" sz="1600" b="0" i="0" u="none" strike="noStrike" cap="none" normalizeH="0" dirty="0">
                <a:ln>
                  <a:noFill/>
                </a:ln>
                <a:effectLst/>
                <a:latin typeface="+mn-lt"/>
              </a:rPr>
              <a:t>to think about the ants as people migrating across the world. Wh</a:t>
            </a:r>
            <a:r>
              <a:rPr lang="en-US" sz="1600" dirty="0">
                <a:latin typeface="+mn-lt"/>
              </a:rPr>
              <a:t>en the ants wear away the clear boundaries between the flags, this serves as ‘a simple, equal and hopeful way of expressing the gradual unification of all the world’s nations.’</a:t>
            </a:r>
          </a:p>
          <a:p>
            <a:pPr marL="0" lvl="0" indent="0">
              <a:spcAft>
                <a:spcPts val="600"/>
              </a:spcAft>
              <a:buNone/>
            </a:pPr>
            <a:endParaRPr kumimoji="0" lang="en-US" altLang="en-US" sz="1600" b="0" i="0" u="none" strike="noStrike" cap="none" normalizeH="0" baseline="0" dirty="0">
              <a:ln>
                <a:noFill/>
              </a:ln>
              <a:effectLst/>
              <a:latin typeface="+mn-lt"/>
            </a:endParaRPr>
          </a:p>
          <a:p>
            <a:pPr marL="0" lvl="0" indent="0">
              <a:spcAft>
                <a:spcPts val="600"/>
              </a:spcAft>
              <a:buNone/>
            </a:pPr>
            <a:r>
              <a:rPr lang="en-US" altLang="en-US" sz="1600" b="1" dirty="0">
                <a:latin typeface="+mn-lt"/>
              </a:rPr>
              <a:t>Questions:</a:t>
            </a:r>
          </a:p>
          <a:p>
            <a:pPr marL="0" lvl="0" indent="0">
              <a:spcAft>
                <a:spcPts val="600"/>
              </a:spcAft>
              <a:buNone/>
            </a:pPr>
            <a:r>
              <a:rPr kumimoji="0" lang="en-US" altLang="en-US" sz="1600" b="1" i="0" u="none" strike="noStrike" cap="none" normalizeH="0" baseline="0" dirty="0">
                <a:ln>
                  <a:noFill/>
                </a:ln>
                <a:effectLst/>
                <a:latin typeface="+mn-lt"/>
              </a:rPr>
              <a:t>Do you think this artwork will make people think about the world differently? How?</a:t>
            </a:r>
          </a:p>
          <a:p>
            <a:pPr marL="0" lvl="0" indent="0">
              <a:spcAft>
                <a:spcPts val="600"/>
              </a:spcAft>
              <a:buNone/>
            </a:pPr>
            <a:r>
              <a:rPr lang="en-US" altLang="en-US" sz="1600" b="1" dirty="0">
                <a:latin typeface="+mn-lt"/>
              </a:rPr>
              <a:t>Is this artwork a positive or negative view of migration?</a:t>
            </a:r>
          </a:p>
          <a:p>
            <a:pPr marL="0" lvl="0" indent="0">
              <a:spcAft>
                <a:spcPts val="600"/>
              </a:spcAft>
              <a:buNone/>
            </a:pPr>
            <a:r>
              <a:rPr lang="en-US" altLang="en-US" sz="1600" b="1" dirty="0">
                <a:latin typeface="+mn-lt"/>
              </a:rPr>
              <a:t>Could you create a similar artwork?</a:t>
            </a:r>
          </a:p>
          <a:p>
            <a:pPr marL="0" lvl="0" indent="0">
              <a:spcAft>
                <a:spcPts val="600"/>
              </a:spcAft>
              <a:buNone/>
            </a:pPr>
            <a:endParaRPr kumimoji="0" lang="en-US" altLang="en-US" sz="1600" b="1" i="0" u="none" strike="noStrike" cap="none" normalizeH="0" baseline="0" dirty="0">
              <a:ln>
                <a:noFill/>
              </a:ln>
              <a:effectLst/>
              <a:latin typeface="+mn-lt"/>
            </a:endParaRPr>
          </a:p>
        </p:txBody>
      </p:sp>
      <p:pic>
        <p:nvPicPr>
          <p:cNvPr id="3" name="Picture 2" descr="A close-up of a spider on sand&#10;&#10;AI-generated content may be incorrect.">
            <a:extLst>
              <a:ext uri="{FF2B5EF4-FFF2-40B4-BE49-F238E27FC236}">
                <a16:creationId xmlns:a16="http://schemas.microsoft.com/office/drawing/2014/main" id="{2CEB1A30-A7FA-AA72-CECE-986954448DF9}"/>
              </a:ext>
            </a:extLst>
          </p:cNvPr>
          <p:cNvPicPr>
            <a:picLocks noChangeAspect="1"/>
          </p:cNvPicPr>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8141125" y="4227870"/>
            <a:ext cx="3212675" cy="2423652"/>
          </a:xfrm>
          <a:prstGeom prst="rect">
            <a:avLst/>
          </a:prstGeom>
          <a:effectLst>
            <a:softEdge rad="406400"/>
          </a:effectLst>
        </p:spPr>
      </p:pic>
    </p:spTree>
    <p:extLst>
      <p:ext uri="{BB962C8B-B14F-4D97-AF65-F5344CB8AC3E}">
        <p14:creationId xmlns:p14="http://schemas.microsoft.com/office/powerpoint/2010/main" val="4236665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F8FF1BC-84D3-7959-A52F-A94D30E2F172}"/>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5068567" y="2891819"/>
            <a:ext cx="8540429" cy="1074362"/>
          </a:xfrm>
          <a:prstGeom prst="rect">
            <a:avLst/>
          </a:prstGeom>
        </p:spPr>
      </p:pic>
      <p:pic>
        <p:nvPicPr>
          <p:cNvPr id="3074" name="Picture 2" descr="T15037">
            <a:extLst>
              <a:ext uri="{FF2B5EF4-FFF2-40B4-BE49-F238E27FC236}">
                <a16:creationId xmlns:a16="http://schemas.microsoft.com/office/drawing/2014/main" id="{A72795CD-3A87-FB7F-7EFF-A5BD30725DD2}"/>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7847" y="719846"/>
            <a:ext cx="5890774" cy="565648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5F2EBFF-5AF8-E24E-7803-50D5775C3B1C}"/>
              </a:ext>
            </a:extLst>
          </p:cNvPr>
          <p:cNvSpPr txBox="1"/>
          <p:nvPr/>
        </p:nvSpPr>
        <p:spPr>
          <a:xfrm>
            <a:off x="7266562" y="2101174"/>
            <a:ext cx="3570051" cy="1754326"/>
          </a:xfrm>
          <a:prstGeom prst="rect">
            <a:avLst/>
          </a:prstGeom>
          <a:noFill/>
        </p:spPr>
        <p:txBody>
          <a:bodyPr wrap="square" rtlCol="0">
            <a:spAutoFit/>
          </a:bodyPr>
          <a:lstStyle/>
          <a:p>
            <a:r>
              <a:rPr lang="en-GB" sz="3600" b="1" u="sng" dirty="0">
                <a:hlinkClick r:id="rId4">
                  <a:extLst>
                    <a:ext uri="{A12FA001-AC4F-418D-AE19-62706E023703}">
                      <ahyp:hlinkClr xmlns:ahyp="http://schemas.microsoft.com/office/drawing/2018/hyperlinkcolor" val="tx"/>
                    </a:ext>
                  </a:extLst>
                </a:hlinkClick>
              </a:rPr>
              <a:t>2016</a:t>
            </a:r>
          </a:p>
          <a:p>
            <a:endParaRPr lang="en-GB" sz="3600" b="1" u="sng" dirty="0">
              <a:hlinkClick r:id="rId4">
                <a:extLst>
                  <a:ext uri="{A12FA001-AC4F-418D-AE19-62706E023703}">
                    <ahyp:hlinkClr xmlns:ahyp="http://schemas.microsoft.com/office/drawing/2018/hyperlinkcolor" val="tx"/>
                  </a:ext>
                </a:extLst>
              </a:hlinkClick>
            </a:endParaRPr>
          </a:p>
          <a:p>
            <a:r>
              <a:rPr lang="en-GB" sz="3600" b="1" u="sng" dirty="0">
                <a:hlinkClick r:id="rId4">
                  <a:extLst>
                    <a:ext uri="{A12FA001-AC4F-418D-AE19-62706E023703}">
                      <ahyp:hlinkClr xmlns:ahyp="http://schemas.microsoft.com/office/drawing/2018/hyperlinkcolor" val="tx"/>
                    </a:ext>
                  </a:extLst>
                </a:hlinkClick>
              </a:rPr>
              <a:t>Maggi Hambling</a:t>
            </a:r>
            <a:endParaRPr lang="en-GB" sz="3600" b="1" u="sng" dirty="0"/>
          </a:p>
        </p:txBody>
      </p:sp>
    </p:spTree>
    <p:extLst>
      <p:ext uri="{BB962C8B-B14F-4D97-AF65-F5344CB8AC3E}">
        <p14:creationId xmlns:p14="http://schemas.microsoft.com/office/powerpoint/2010/main" val="13579245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2A0696-04E6-2FC5-9BB9-F201090CAB3D}"/>
              </a:ext>
            </a:extLst>
          </p:cNvPr>
          <p:cNvSpPr>
            <a:spLocks noGrp="1"/>
          </p:cNvSpPr>
          <p:nvPr>
            <p:ph idx="1"/>
          </p:nvPr>
        </p:nvSpPr>
        <p:spPr>
          <a:xfrm>
            <a:off x="383458" y="924231"/>
            <a:ext cx="10461523" cy="5073445"/>
          </a:xfrm>
        </p:spPr>
        <p:txBody>
          <a:bodyPr>
            <a:normAutofit/>
          </a:bodyPr>
          <a:lstStyle/>
          <a:p>
            <a:pPr marL="0" indent="0">
              <a:buNone/>
            </a:pPr>
            <a:r>
              <a:rPr lang="en-US" sz="1600" dirty="0"/>
              <a:t>Called ‘2016’,</a:t>
            </a:r>
            <a:r>
              <a:rPr lang="en-US" sz="1600" i="1" dirty="0"/>
              <a:t> which was </a:t>
            </a:r>
            <a:r>
              <a:rPr lang="en-US" sz="1600" dirty="0"/>
              <a:t>the year it was made, this painting shows a golden boat sinking below the surface of the ocean. </a:t>
            </a:r>
          </a:p>
          <a:p>
            <a:pPr marL="0" indent="0">
              <a:buNone/>
            </a:pPr>
            <a:r>
              <a:rPr lang="en-US" sz="1700" dirty="0"/>
              <a:t>The artist has painted swirls of black, white, gold and flesh-toned </a:t>
            </a:r>
            <a:r>
              <a:rPr lang="en-US" sz="1700" dirty="0" err="1"/>
              <a:t>colours</a:t>
            </a:r>
            <a:r>
              <a:rPr lang="en-US" sz="1700" dirty="0"/>
              <a:t>, suggesting the boat’s inhabitants are spilling over its edges into the water. </a:t>
            </a:r>
          </a:p>
          <a:p>
            <a:pPr marL="0" indent="0">
              <a:buNone/>
            </a:pPr>
            <a:r>
              <a:rPr lang="en-US" sz="1700" dirty="0"/>
              <a:t>The remainder of the painting is filled with choppy waves that extend outwards into a seascape viewed from above. This ‘bird’s eye’ perspective is a bit like the aerial view photography captured from hovering news helicopters as they bring news to people in their homes of migrants losing their lives at sea whilst trying to make it to a safe country.</a:t>
            </a:r>
          </a:p>
          <a:p>
            <a:pPr marL="0" indent="0">
              <a:buNone/>
            </a:pPr>
            <a:r>
              <a:rPr lang="en-US" sz="1700" dirty="0"/>
              <a:t>The artist described the work as a mixture of various images in the news in 2016 of asylum seekers losing their lives at sea. She has explained, ‘I kept seeing pictures, on television and  elsewhere, of these people, and hearing on the news that a whole boat had gone down … Boats were being abandoned left to drift and disappear.’</a:t>
            </a:r>
          </a:p>
          <a:p>
            <a:pPr marL="0" indent="0">
              <a:buNone/>
            </a:pPr>
            <a:endParaRPr lang="en-US" sz="1700" b="1" dirty="0"/>
          </a:p>
          <a:p>
            <a:pPr marL="0" indent="0">
              <a:buNone/>
            </a:pPr>
            <a:r>
              <a:rPr lang="en-US" sz="1700" b="1" dirty="0"/>
              <a:t>Questions:</a:t>
            </a:r>
          </a:p>
          <a:p>
            <a:pPr marL="0" indent="0">
              <a:buNone/>
            </a:pPr>
            <a:r>
              <a:rPr lang="en-US" sz="1700" b="1" dirty="0"/>
              <a:t>What do you think the artist was feeling when she painted this picture?</a:t>
            </a:r>
          </a:p>
          <a:p>
            <a:pPr marL="0" indent="0">
              <a:buNone/>
            </a:pPr>
            <a:r>
              <a:rPr lang="en-US" sz="1700" b="1" dirty="0"/>
              <a:t>Is there any hope in this painting?</a:t>
            </a:r>
          </a:p>
          <a:p>
            <a:pPr marL="0" indent="0">
              <a:buNone/>
            </a:pPr>
            <a:r>
              <a:rPr lang="en-US" sz="1700" b="1" dirty="0"/>
              <a:t>If the painting showed some people holding on to the boat, would it make the painting more or less hopeful for you?</a:t>
            </a:r>
          </a:p>
          <a:p>
            <a:pPr marL="0" indent="0">
              <a:buNone/>
            </a:pPr>
            <a:endParaRPr lang="en-US" sz="900" dirty="0"/>
          </a:p>
          <a:p>
            <a:pPr marL="0" indent="0">
              <a:buNone/>
            </a:pPr>
            <a:endParaRPr lang="en-US" sz="900" dirty="0"/>
          </a:p>
          <a:p>
            <a:pPr marL="0" indent="0">
              <a:buNone/>
            </a:pPr>
            <a:endParaRPr lang="en-US" sz="900" dirty="0"/>
          </a:p>
          <a:p>
            <a:pPr marL="0" indent="0">
              <a:buNone/>
            </a:pPr>
            <a:endParaRPr lang="en-US" sz="900" dirty="0"/>
          </a:p>
          <a:p>
            <a:pPr marL="0" indent="0">
              <a:buNone/>
            </a:pPr>
            <a:endParaRPr lang="en-US" sz="900" dirty="0"/>
          </a:p>
        </p:txBody>
      </p:sp>
    </p:spTree>
    <p:extLst>
      <p:ext uri="{BB962C8B-B14F-4D97-AF65-F5344CB8AC3E}">
        <p14:creationId xmlns:p14="http://schemas.microsoft.com/office/powerpoint/2010/main" val="3201344168"/>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C039752084F974F8A936374EF80F060" ma:contentTypeVersion="15" ma:contentTypeDescription="Create a new document." ma:contentTypeScope="" ma:versionID="8b3dcbd50e312aaa6dbe14a2ac7ac714">
  <xsd:schema xmlns:xsd="http://www.w3.org/2001/XMLSchema" xmlns:xs="http://www.w3.org/2001/XMLSchema" xmlns:p="http://schemas.microsoft.com/office/2006/metadata/properties" xmlns:ns2="2f116d5b-396f-4e4a-83ba-9442a2ac4a70" xmlns:ns3="ac15c9f3-89de-41f0-808e-0d6a6779343a" targetNamespace="http://schemas.microsoft.com/office/2006/metadata/properties" ma:root="true" ma:fieldsID="fe504a614335da41c454dfa96277e792" ns2:_="" ns3:_="">
    <xsd:import namespace="2f116d5b-396f-4e4a-83ba-9442a2ac4a70"/>
    <xsd:import namespace="ac15c9f3-89de-41f0-808e-0d6a6779343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116d5b-396f-4e4a-83ba-9442a2ac4a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206aabbe-596b-4e13-ae27-cd64ca0bc193"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descrip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c15c9f3-89de-41f0-808e-0d6a6779343a"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0e0d2ad1-54e3-4a9c-a987-51603e5c7a31}" ma:internalName="TaxCatchAll" ma:showField="CatchAllData" ma:web="ac15c9f3-89de-41f0-808e-0d6a6779343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c15c9f3-89de-41f0-808e-0d6a6779343a" xsi:nil="true"/>
    <lcf76f155ced4ddcb4097134ff3c332f xmlns="2f116d5b-396f-4e4a-83ba-9442a2ac4a70">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294A61E-A0C2-48A5-8152-B8C901AE0D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f116d5b-396f-4e4a-83ba-9442a2ac4a70"/>
    <ds:schemaRef ds:uri="ac15c9f3-89de-41f0-808e-0d6a677934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F777C32-2281-457A-9922-C3B4A57665F1}">
  <ds:schemaRefs>
    <ds:schemaRef ds:uri="http://schemas.microsoft.com/office/2006/metadata/properties"/>
    <ds:schemaRef ds:uri="http://schemas.microsoft.com/office/infopath/2007/PartnerControls"/>
    <ds:schemaRef ds:uri="ac15c9f3-89de-41f0-808e-0d6a6779343a"/>
    <ds:schemaRef ds:uri="2f116d5b-396f-4e4a-83ba-9442a2ac4a70"/>
  </ds:schemaRefs>
</ds:datastoreItem>
</file>

<file path=customXml/itemProps3.xml><?xml version="1.0" encoding="utf-8"?>
<ds:datastoreItem xmlns:ds="http://schemas.openxmlformats.org/officeDocument/2006/customXml" ds:itemID="{836E826F-8C65-4EFE-ACCA-5A45B3C8848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274</TotalTime>
  <Words>843</Words>
  <Application>Microsoft Office PowerPoint</Application>
  <PresentationFormat>Widescreen</PresentationFormat>
  <Paragraphs>42</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2013 - 2022 Theme</vt:lpstr>
      <vt:lpstr>PowerPoint Presentation</vt:lpstr>
      <vt:lpstr>PowerPoint Presentation</vt:lpstr>
      <vt:lpstr>PowerPoint Presentation</vt:lpstr>
      <vt:lpstr>Pacific   Yukinori Yanagi </vt:lpstr>
      <vt:lpstr>PowerPoint Presentation</vt:lpstr>
      <vt:lpstr>PowerPoint Presentation</vt:lpstr>
      <vt:lpstr>PowerPoint Presentation</vt:lpstr>
    </vt:vector>
  </TitlesOfParts>
  <Company>Diocese Consortium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Sue Bowen</dc:creator>
  <cp:lastModifiedBy>Robert Sanders</cp:lastModifiedBy>
  <cp:revision>2</cp:revision>
  <dcterms:created xsi:type="dcterms:W3CDTF">2025-07-23T11:18:09Z</dcterms:created>
  <dcterms:modified xsi:type="dcterms:W3CDTF">2025-10-22T13:57:38Z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0x0101003C039752084F974F8A936374EF80F060</vt:lpwstr>
  </property>
</Properties>
</file>