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69" r:id="rId3"/>
    <p:sldId id="268" r:id="rId4"/>
    <p:sldId id="270" r:id="rId5"/>
    <p:sldId id="274" r:id="rId6"/>
    <p:sldId id="273" r:id="rId7"/>
    <p:sldId id="275" r:id="rId8"/>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EDA900"/>
    <a:srgbClr val="9C9C9C"/>
    <a:srgbClr val="CF0A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1"/>
          <p:cNvGrpSpPr>
            <a:grpSpLocks/>
          </p:cNvGrpSpPr>
          <p:nvPr/>
        </p:nvGrpSpPr>
        <p:grpSpPr bwMode="auto">
          <a:xfrm>
            <a:off x="0" y="0"/>
            <a:ext cx="792163" cy="6858000"/>
            <a:chOff x="0" y="0"/>
            <a:chExt cx="499" cy="4320"/>
          </a:xfrm>
        </p:grpSpPr>
        <p:sp>
          <p:nvSpPr>
            <p:cNvPr id="5" name="Rectangle 7"/>
            <p:cNvSpPr>
              <a:spLocks noChangeArrowheads="1"/>
            </p:cNvSpPr>
            <p:nvPr/>
          </p:nvSpPr>
          <p:spPr bwMode="auto">
            <a:xfrm>
              <a:off x="0" y="0"/>
              <a:ext cx="227" cy="4320"/>
            </a:xfrm>
            <a:prstGeom prst="rect">
              <a:avLst/>
            </a:prstGeom>
            <a:solidFill>
              <a:srgbClr val="CF0A2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 name="Rectangle 9"/>
            <p:cNvSpPr>
              <a:spLocks noChangeArrowheads="1"/>
            </p:cNvSpPr>
            <p:nvPr/>
          </p:nvSpPr>
          <p:spPr bwMode="auto">
            <a:xfrm>
              <a:off x="272" y="0"/>
              <a:ext cx="91" cy="4320"/>
            </a:xfrm>
            <a:prstGeom prst="rect">
              <a:avLst/>
            </a:prstGeom>
            <a:solidFill>
              <a:srgbClr val="EDA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baseline="-25000"/>
            </a:p>
          </p:txBody>
        </p:sp>
        <p:sp>
          <p:nvSpPr>
            <p:cNvPr id="7" name="Rectangle 10"/>
            <p:cNvSpPr>
              <a:spLocks noChangeArrowheads="1"/>
            </p:cNvSpPr>
            <p:nvPr/>
          </p:nvSpPr>
          <p:spPr bwMode="auto">
            <a:xfrm>
              <a:off x="408" y="0"/>
              <a:ext cx="91" cy="4320"/>
            </a:xfrm>
            <a:prstGeom prst="rect">
              <a:avLst/>
            </a:prstGeom>
            <a:solidFill>
              <a:srgbClr val="9C9C9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baseline="-25000"/>
            </a:p>
          </p:txBody>
        </p:sp>
      </p:grpSp>
      <p:pic>
        <p:nvPicPr>
          <p:cNvPr id="8" name="Picture 12" descr="Diocesan Logo"/>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64163" y="5286375"/>
            <a:ext cx="3384550"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5"/>
          <p:cNvSpPr>
            <a:spLocks noGrp="1" noChangeArrowheads="1"/>
          </p:cNvSpPr>
          <p:nvPr>
            <p:ph type="ctrTitle"/>
          </p:nvPr>
        </p:nvSpPr>
        <p:spPr>
          <a:xfrm>
            <a:off x="1547813" y="765175"/>
            <a:ext cx="7196137" cy="2478088"/>
          </a:xfrm>
        </p:spPr>
        <p:txBody>
          <a:bodyPr anchor="b"/>
          <a:lstStyle>
            <a:lvl1pPr>
              <a:defRPr sz="4000">
                <a:solidFill>
                  <a:schemeClr val="tx1"/>
                </a:solidFill>
              </a:defRPr>
            </a:lvl1pPr>
          </a:lstStyle>
          <a:p>
            <a:pPr lvl="0"/>
            <a:r>
              <a:rPr lang="en-GB" noProof="0" dirty="0"/>
              <a:t>MAIN TITLE</a:t>
            </a:r>
          </a:p>
        </p:txBody>
      </p:sp>
      <p:sp>
        <p:nvSpPr>
          <p:cNvPr id="3078" name="Rectangle 6"/>
          <p:cNvSpPr>
            <a:spLocks noGrp="1" noChangeArrowheads="1"/>
          </p:cNvSpPr>
          <p:nvPr>
            <p:ph type="subTitle" idx="1"/>
          </p:nvPr>
        </p:nvSpPr>
        <p:spPr>
          <a:xfrm>
            <a:off x="1547813" y="3284538"/>
            <a:ext cx="7192962" cy="1368425"/>
          </a:xfrm>
        </p:spPr>
        <p:txBody>
          <a:bodyPr/>
          <a:lstStyle>
            <a:lvl1pPr marL="0" indent="0" algn="r">
              <a:buFontTx/>
              <a:buNone/>
              <a:defRPr sz="2800">
                <a:solidFill>
                  <a:srgbClr val="9C9C9C"/>
                </a:solidFill>
              </a:defRPr>
            </a:lvl1pPr>
          </a:lstStyle>
          <a:p>
            <a:pPr lvl="0"/>
            <a:r>
              <a:rPr lang="en-US" noProof="0"/>
              <a:t>(Subtitle or text here)</a:t>
            </a:r>
            <a:endParaRPr lang="en-GB" noProof="0"/>
          </a:p>
        </p:txBody>
      </p:sp>
      <p:sp>
        <p:nvSpPr>
          <p:cNvPr id="9" name="Rectangle 8"/>
          <p:cNvSpPr/>
          <p:nvPr userDrawn="1"/>
        </p:nvSpPr>
        <p:spPr>
          <a:xfrm>
            <a:off x="882174" y="0"/>
            <a:ext cx="360040" cy="68580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47813" y="5445224"/>
            <a:ext cx="3672408" cy="1123151"/>
          </a:xfrm>
          <a:prstGeom prst="rect">
            <a:avLst/>
          </a:prstGeom>
        </p:spPr>
      </p:pic>
    </p:spTree>
    <p:extLst>
      <p:ext uri="{BB962C8B-B14F-4D97-AF65-F5344CB8AC3E}">
        <p14:creationId xmlns:p14="http://schemas.microsoft.com/office/powerpoint/2010/main" val="2365781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09068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31013" y="274638"/>
            <a:ext cx="1855787" cy="57467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258888" y="274638"/>
            <a:ext cx="5419725" cy="574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5101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5927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dirty="0"/>
              <a:t>Click to edit Master title style</a:t>
            </a:r>
            <a:endParaRPr lang="en-GB" dirty="0"/>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171904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258888" y="1600200"/>
            <a:ext cx="36369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48250" y="1600200"/>
            <a:ext cx="3638550"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16109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04611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3609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455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8324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5373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1691680" y="274638"/>
            <a:ext cx="699512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a:t>SLIDE TITLE</a:t>
            </a:r>
            <a:endParaRPr lang="en-GB" altLang="en-US" dirty="0"/>
          </a:p>
        </p:txBody>
      </p:sp>
      <p:sp>
        <p:nvSpPr>
          <p:cNvPr id="1027" name="Rectangle 8"/>
          <p:cNvSpPr>
            <a:spLocks noGrp="1" noChangeArrowheads="1"/>
          </p:cNvSpPr>
          <p:nvPr>
            <p:ph type="body" idx="1"/>
          </p:nvPr>
        </p:nvSpPr>
        <p:spPr bwMode="auto">
          <a:xfrm>
            <a:off x="1691680" y="1600200"/>
            <a:ext cx="6995120" cy="442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a:p>
            <a:pPr lvl="4"/>
            <a:r>
              <a:rPr lang="en-GB" altLang="en-US" dirty="0"/>
              <a:t>Fifth level</a:t>
            </a:r>
          </a:p>
        </p:txBody>
      </p:sp>
      <p:grpSp>
        <p:nvGrpSpPr>
          <p:cNvPr id="1028" name="Group 9"/>
          <p:cNvGrpSpPr>
            <a:grpSpLocks/>
          </p:cNvGrpSpPr>
          <p:nvPr/>
        </p:nvGrpSpPr>
        <p:grpSpPr bwMode="auto">
          <a:xfrm>
            <a:off x="0" y="0"/>
            <a:ext cx="792163" cy="6858000"/>
            <a:chOff x="0" y="0"/>
            <a:chExt cx="499" cy="4320"/>
          </a:xfrm>
        </p:grpSpPr>
        <p:sp>
          <p:nvSpPr>
            <p:cNvPr id="1030" name="Rectangle 10"/>
            <p:cNvSpPr>
              <a:spLocks noChangeArrowheads="1"/>
            </p:cNvSpPr>
            <p:nvPr/>
          </p:nvSpPr>
          <p:spPr bwMode="auto">
            <a:xfrm>
              <a:off x="0" y="0"/>
              <a:ext cx="227" cy="4320"/>
            </a:xfrm>
            <a:prstGeom prst="rect">
              <a:avLst/>
            </a:prstGeom>
            <a:solidFill>
              <a:srgbClr val="CF0A2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1" name="Rectangle 11"/>
            <p:cNvSpPr>
              <a:spLocks noChangeArrowheads="1"/>
            </p:cNvSpPr>
            <p:nvPr/>
          </p:nvSpPr>
          <p:spPr bwMode="auto">
            <a:xfrm>
              <a:off x="272" y="0"/>
              <a:ext cx="91" cy="4320"/>
            </a:xfrm>
            <a:prstGeom prst="rect">
              <a:avLst/>
            </a:prstGeom>
            <a:solidFill>
              <a:srgbClr val="EDA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baseline="-25000"/>
            </a:p>
          </p:txBody>
        </p:sp>
        <p:sp>
          <p:nvSpPr>
            <p:cNvPr id="1032" name="Rectangle 12"/>
            <p:cNvSpPr>
              <a:spLocks noChangeArrowheads="1"/>
            </p:cNvSpPr>
            <p:nvPr/>
          </p:nvSpPr>
          <p:spPr bwMode="auto">
            <a:xfrm>
              <a:off x="408" y="0"/>
              <a:ext cx="91" cy="4320"/>
            </a:xfrm>
            <a:prstGeom prst="rect">
              <a:avLst/>
            </a:prstGeom>
            <a:solidFill>
              <a:srgbClr val="9C9C9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baseline="-25000"/>
            </a:p>
          </p:txBody>
        </p:sp>
      </p:grpSp>
      <p:pic>
        <p:nvPicPr>
          <p:cNvPr id="1029" name="Picture 13" descr="Diocesan Logo"/>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7164388" y="6115050"/>
            <a:ext cx="1512887"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userDrawn="1"/>
        </p:nvSpPr>
        <p:spPr>
          <a:xfrm>
            <a:off x="882174" y="0"/>
            <a:ext cx="360040" cy="6858000"/>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1691680" y="6203950"/>
            <a:ext cx="1482253" cy="453325"/>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r" rtl="0" eaLnBrk="0" fontAlgn="base" hangingPunct="0">
        <a:spcBef>
          <a:spcPct val="0"/>
        </a:spcBef>
        <a:spcAft>
          <a:spcPct val="0"/>
        </a:spcAft>
        <a:defRPr sz="3600" kern="1200">
          <a:solidFill>
            <a:schemeClr val="tx1"/>
          </a:solidFill>
          <a:latin typeface="+mj-lt"/>
          <a:ea typeface="+mj-ea"/>
          <a:cs typeface="+mj-cs"/>
        </a:defRPr>
      </a:lvl1pPr>
      <a:lvl2pPr algn="r" rtl="0" eaLnBrk="0" fontAlgn="base" hangingPunct="0">
        <a:spcBef>
          <a:spcPct val="0"/>
        </a:spcBef>
        <a:spcAft>
          <a:spcPct val="0"/>
        </a:spcAft>
        <a:defRPr sz="3600">
          <a:solidFill>
            <a:srgbClr val="CF0A2C"/>
          </a:solidFill>
          <a:latin typeface="Myriad Pro" panose="020B0503030403020204" pitchFamily="34" charset="0"/>
        </a:defRPr>
      </a:lvl2pPr>
      <a:lvl3pPr algn="r" rtl="0" eaLnBrk="0" fontAlgn="base" hangingPunct="0">
        <a:spcBef>
          <a:spcPct val="0"/>
        </a:spcBef>
        <a:spcAft>
          <a:spcPct val="0"/>
        </a:spcAft>
        <a:defRPr sz="3600">
          <a:solidFill>
            <a:srgbClr val="CF0A2C"/>
          </a:solidFill>
          <a:latin typeface="Myriad Pro" panose="020B0503030403020204" pitchFamily="34" charset="0"/>
        </a:defRPr>
      </a:lvl3pPr>
      <a:lvl4pPr algn="r" rtl="0" eaLnBrk="0" fontAlgn="base" hangingPunct="0">
        <a:spcBef>
          <a:spcPct val="0"/>
        </a:spcBef>
        <a:spcAft>
          <a:spcPct val="0"/>
        </a:spcAft>
        <a:defRPr sz="3600">
          <a:solidFill>
            <a:srgbClr val="CF0A2C"/>
          </a:solidFill>
          <a:latin typeface="Myriad Pro" panose="020B0503030403020204" pitchFamily="34" charset="0"/>
        </a:defRPr>
      </a:lvl4pPr>
      <a:lvl5pPr algn="r" rtl="0" eaLnBrk="0" fontAlgn="base" hangingPunct="0">
        <a:spcBef>
          <a:spcPct val="0"/>
        </a:spcBef>
        <a:spcAft>
          <a:spcPct val="0"/>
        </a:spcAft>
        <a:defRPr sz="3600">
          <a:solidFill>
            <a:srgbClr val="CF0A2C"/>
          </a:solidFill>
          <a:latin typeface="Myriad Pro" panose="020B0503030403020204" pitchFamily="34" charset="0"/>
        </a:defRPr>
      </a:lvl5pPr>
      <a:lvl6pPr marL="457200" algn="r" rtl="0" fontAlgn="base">
        <a:spcBef>
          <a:spcPct val="0"/>
        </a:spcBef>
        <a:spcAft>
          <a:spcPct val="0"/>
        </a:spcAft>
        <a:defRPr sz="3600">
          <a:solidFill>
            <a:srgbClr val="CF0A2C"/>
          </a:solidFill>
          <a:latin typeface="Myriad Pro" panose="020B0503030403020204" pitchFamily="34" charset="0"/>
        </a:defRPr>
      </a:lvl6pPr>
      <a:lvl7pPr marL="914400" algn="r" rtl="0" fontAlgn="base">
        <a:spcBef>
          <a:spcPct val="0"/>
        </a:spcBef>
        <a:spcAft>
          <a:spcPct val="0"/>
        </a:spcAft>
        <a:defRPr sz="3600">
          <a:solidFill>
            <a:srgbClr val="CF0A2C"/>
          </a:solidFill>
          <a:latin typeface="Myriad Pro" panose="020B0503030403020204" pitchFamily="34" charset="0"/>
        </a:defRPr>
      </a:lvl7pPr>
      <a:lvl8pPr marL="1371600" algn="r" rtl="0" fontAlgn="base">
        <a:spcBef>
          <a:spcPct val="0"/>
        </a:spcBef>
        <a:spcAft>
          <a:spcPct val="0"/>
        </a:spcAft>
        <a:defRPr sz="3600">
          <a:solidFill>
            <a:srgbClr val="CF0A2C"/>
          </a:solidFill>
          <a:latin typeface="Myriad Pro" panose="020B0503030403020204" pitchFamily="34" charset="0"/>
        </a:defRPr>
      </a:lvl8pPr>
      <a:lvl9pPr marL="1828800" algn="r" rtl="0" fontAlgn="base">
        <a:spcBef>
          <a:spcPct val="0"/>
        </a:spcBef>
        <a:spcAft>
          <a:spcPct val="0"/>
        </a:spcAft>
        <a:defRPr sz="3600">
          <a:solidFill>
            <a:srgbClr val="CF0A2C"/>
          </a:solidFill>
          <a:latin typeface="Myriad Pro" panose="020B0503030403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blogdigital.mx/recursos/119-negocio/242-enfocate-en-la-gente-para-generar-mas-ventas.html" TargetMode="External"/><Relationship Id="rId3" Type="http://schemas.openxmlformats.org/officeDocument/2006/relationships/slideLayout" Target="../slideLayouts/slideLayout2.xml"/><Relationship Id="rId7" Type="http://schemas.openxmlformats.org/officeDocument/2006/relationships/image" Target="../media/image9.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hyperlink" Target="http://www.flickr.com/photos/unitedwaylowermainland/8771398278/" TargetMode="External"/><Relationship Id="rId3" Type="http://schemas.openxmlformats.org/officeDocument/2006/relationships/slideLayout" Target="../slideLayouts/slideLayout2.xml"/><Relationship Id="rId7" Type="http://schemas.openxmlformats.org/officeDocument/2006/relationships/image" Target="../media/image11.jp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flickr.com/photos/portofsandiego/5269557935/" TargetMode="External"/><Relationship Id="rId5" Type="http://schemas.openxmlformats.org/officeDocument/2006/relationships/image" Target="../media/image10.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hyperlink" Target="https://scherlund.blogspot.com/2018/07/children-learn-about-multicultural.html"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youtu.be/bi4kfNxtEFM" TargetMode="External"/><Relationship Id="rId1" Type="http://schemas.openxmlformats.org/officeDocument/2006/relationships/slideLayout" Target="../slideLayouts/slideLayout4.xml"/><Relationship Id="rId4" Type="http://schemas.openxmlformats.org/officeDocument/2006/relationships/hyperlink" Target="https://pixabay.com/sv/vectors/trumma-african-slagverk-instrument-151600/"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preschools.sa.gov.au/north-haven-kindergarten/our-centre/show-and-tell" TargetMode="External"/><Relationship Id="rId5" Type="http://schemas.openxmlformats.org/officeDocument/2006/relationships/image" Target="../media/image16.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8B6494A-BE1F-6753-B893-6D303020A7DC}"/>
              </a:ext>
            </a:extLst>
          </p:cNvPr>
          <p:cNvSpPr>
            <a:spLocks noGrp="1"/>
          </p:cNvSpPr>
          <p:nvPr>
            <p:ph type="title"/>
          </p:nvPr>
        </p:nvSpPr>
        <p:spPr>
          <a:xfrm>
            <a:off x="1517781" y="1196752"/>
            <a:ext cx="6995120" cy="1143000"/>
          </a:xfrm>
        </p:spPr>
        <p:txBody>
          <a:bodyPr/>
          <a:lstStyle/>
          <a:p>
            <a:pPr algn="ctr"/>
            <a:r>
              <a:rPr lang="en-US" dirty="0"/>
              <a:t>Ubuntu Drumming for Schools &amp; 2023 Leavers Services  Guidance</a:t>
            </a:r>
            <a:br>
              <a:rPr lang="en-US" dirty="0"/>
            </a:br>
            <a:br>
              <a:rPr lang="en-US" dirty="0"/>
            </a:br>
            <a:r>
              <a:rPr lang="en-US" sz="2400" dirty="0"/>
              <a:t>Please share this presentation with your children. Click the audio button in the top righthand corner of each slide.</a:t>
            </a:r>
            <a:endParaRPr lang="en-US" dirty="0"/>
          </a:p>
        </p:txBody>
      </p:sp>
      <p:pic>
        <p:nvPicPr>
          <p:cNvPr id="4" name="Picture 3">
            <a:extLst>
              <a:ext uri="{FF2B5EF4-FFF2-40B4-BE49-F238E27FC236}">
                <a16:creationId xmlns:a16="http://schemas.microsoft.com/office/drawing/2014/main" id="{43577CE7-0258-112B-8963-0F035EA15BF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995935" y="3510087"/>
            <a:ext cx="2038811" cy="20163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8338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corded Sound">
            <a:hlinkClick r:id="" action="ppaction://media"/>
            <a:extLst>
              <a:ext uri="{FF2B5EF4-FFF2-40B4-BE49-F238E27FC236}">
                <a16:creationId xmlns:a16="http://schemas.microsoft.com/office/drawing/2014/main" id="{5B5581EA-1638-6660-1F66-7475F13A9F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344" y="764704"/>
            <a:ext cx="487363" cy="487363"/>
          </a:xfrm>
          <a:prstGeom prst="rect">
            <a:avLst/>
          </a:prstGeom>
        </p:spPr>
      </p:pic>
      <p:pic>
        <p:nvPicPr>
          <p:cNvPr id="7" name="Picture 6" descr="A picture containing wall, person, indoor, person&#10;&#10;Description automatically generated">
            <a:extLst>
              <a:ext uri="{FF2B5EF4-FFF2-40B4-BE49-F238E27FC236}">
                <a16:creationId xmlns:a16="http://schemas.microsoft.com/office/drawing/2014/main" id="{3DE3FB72-96AD-2AB9-7F79-CA53F1D9E3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35316" y="620688"/>
            <a:ext cx="795574" cy="1060765"/>
          </a:xfrm>
          <a:prstGeom prst="rect">
            <a:avLst/>
          </a:prstGeom>
        </p:spPr>
      </p:pic>
      <p:pic>
        <p:nvPicPr>
          <p:cNvPr id="8" name="Picture 7">
            <a:extLst>
              <a:ext uri="{FF2B5EF4-FFF2-40B4-BE49-F238E27FC236}">
                <a16:creationId xmlns:a16="http://schemas.microsoft.com/office/drawing/2014/main" id="{AE0B5670-05F6-BB34-3C46-1E468A72CE9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bwMode="auto">
          <a:xfrm>
            <a:off x="1763688" y="49343"/>
            <a:ext cx="3816424" cy="3770141"/>
          </a:xfrm>
          <a:prstGeom prst="rect">
            <a:avLst/>
          </a:prstGeom>
          <a:noFill/>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33DD9B4B-CB04-8476-2A04-3811C7DB0569}"/>
              </a:ext>
            </a:extLst>
          </p:cNvPr>
          <p:cNvPicPr>
            <a:picLocks noChangeAspect="1"/>
          </p:cNvPicPr>
          <p:nvPr/>
        </p:nvPicPr>
        <p:blipFill>
          <a:blip r:embed="rId7" cstate="screen">
            <a:extLst>
              <a:ext uri="{28A0092B-C50C-407E-A947-70E740481C1C}">
                <a14:useLocalDpi xmlns:a14="http://schemas.microsoft.com/office/drawing/2010/main"/>
              </a:ext>
              <a:ext uri="{837473B0-CC2E-450A-ABE3-18F120FF3D39}">
                <a1611:picAttrSrcUrl xmlns:a1611="http://schemas.microsoft.com/office/drawing/2016/11/main" r:id="rId8"/>
              </a:ext>
            </a:extLst>
          </a:blip>
          <a:stretch>
            <a:fillRect/>
          </a:stretch>
        </p:blipFill>
        <p:spPr>
          <a:xfrm>
            <a:off x="4716016" y="3464974"/>
            <a:ext cx="4038600" cy="2552701"/>
          </a:xfrm>
          <a:prstGeom prst="rect">
            <a:avLst/>
          </a:prstGeom>
        </p:spPr>
      </p:pic>
    </p:spTree>
    <p:extLst>
      <p:ext uri="{BB962C8B-B14F-4D97-AF65-F5344CB8AC3E}">
        <p14:creationId xmlns:p14="http://schemas.microsoft.com/office/powerpoint/2010/main" val="2668746711"/>
      </p:ext>
    </p:extLst>
  </p:cSld>
  <p:clrMapOvr>
    <a:masterClrMapping/>
  </p:clrMapOvr>
  <mc:AlternateContent xmlns:mc="http://schemas.openxmlformats.org/markup-compatibility/2006" xmlns:p14="http://schemas.microsoft.com/office/powerpoint/2010/main">
    <mc:Choice Requires="p14">
      <p:transition spd="slow" p14:dur="2000" advTm="6859"/>
    </mc:Choice>
    <mc:Fallback xmlns="">
      <p:transition spd="slow" advTm="68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corded Sound">
            <a:hlinkClick r:id="" action="ppaction://media"/>
            <a:extLst>
              <a:ext uri="{FF2B5EF4-FFF2-40B4-BE49-F238E27FC236}">
                <a16:creationId xmlns:a16="http://schemas.microsoft.com/office/drawing/2014/main" id="{6252A30C-641C-034E-3155-33D99984FF7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6336" y="764704"/>
            <a:ext cx="487363" cy="487363"/>
          </a:xfrm>
          <a:prstGeom prst="rect">
            <a:avLst/>
          </a:prstGeom>
        </p:spPr>
      </p:pic>
      <p:pic>
        <p:nvPicPr>
          <p:cNvPr id="7" name="Picture 6" descr="A person sitting on a couch&#10;&#10;Description automatically generated with low confidence">
            <a:extLst>
              <a:ext uri="{FF2B5EF4-FFF2-40B4-BE49-F238E27FC236}">
                <a16:creationId xmlns:a16="http://schemas.microsoft.com/office/drawing/2014/main" id="{ADF07F05-DCDE-DF0C-5B78-E9E7E1AE59CE}"/>
              </a:ext>
            </a:extLst>
          </p:cNvPr>
          <p:cNvPicPr>
            <a:picLocks noChangeAspect="1"/>
          </p:cNvPicPr>
          <p:nvPr/>
        </p:nvPicPr>
        <p:blipFill>
          <a:blip r:embed="rId5">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3059832" y="188640"/>
            <a:ext cx="3826396" cy="2556033"/>
          </a:xfrm>
          <a:prstGeom prst="rect">
            <a:avLst/>
          </a:prstGeom>
        </p:spPr>
      </p:pic>
      <p:pic>
        <p:nvPicPr>
          <p:cNvPr id="10" name="Picture 9" descr="A group of children smiling&#10;&#10;Description automatically generated with low confidence">
            <a:extLst>
              <a:ext uri="{FF2B5EF4-FFF2-40B4-BE49-F238E27FC236}">
                <a16:creationId xmlns:a16="http://schemas.microsoft.com/office/drawing/2014/main" id="{361FE359-6787-8EBE-D182-2DF35294A4B5}"/>
              </a:ext>
            </a:extLst>
          </p:cNvPr>
          <p:cNvPicPr>
            <a:picLocks noChangeAspect="1"/>
          </p:cNvPicPr>
          <p:nvPr/>
        </p:nvPicPr>
        <p:blipFill>
          <a:blip r:embed="rId7">
            <a:extLst>
              <a:ext uri="{28A0092B-C50C-407E-A947-70E740481C1C}">
                <a14:useLocalDpi xmlns:a14="http://schemas.microsoft.com/office/drawing/2010/main"/>
              </a:ext>
              <a:ext uri="{837473B0-CC2E-450A-ABE3-18F120FF3D39}">
                <a1611:picAttrSrcUrl xmlns:a1611="http://schemas.microsoft.com/office/drawing/2016/11/main" r:id="rId8"/>
              </a:ext>
            </a:extLst>
          </a:blip>
          <a:stretch>
            <a:fillRect/>
          </a:stretch>
        </p:blipFill>
        <p:spPr>
          <a:xfrm>
            <a:off x="1763688" y="2996952"/>
            <a:ext cx="6984776" cy="3096344"/>
          </a:xfrm>
          <a:prstGeom prst="rect">
            <a:avLst/>
          </a:prstGeom>
        </p:spPr>
      </p:pic>
    </p:spTree>
    <p:extLst>
      <p:ext uri="{BB962C8B-B14F-4D97-AF65-F5344CB8AC3E}">
        <p14:creationId xmlns:p14="http://schemas.microsoft.com/office/powerpoint/2010/main" val="2342889665"/>
      </p:ext>
    </p:extLst>
  </p:cSld>
  <p:clrMapOvr>
    <a:masterClrMapping/>
  </p:clrMapOvr>
  <mc:AlternateContent xmlns:mc="http://schemas.openxmlformats.org/markup-compatibility/2006" xmlns:p14="http://schemas.microsoft.com/office/powerpoint/2010/main">
    <mc:Choice Requires="p14">
      <p:transition spd="slow" p14:dur="2000" advTm="56968"/>
    </mc:Choice>
    <mc:Fallback xmlns="">
      <p:transition spd="slow" advTm="56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9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0946D5-2C65-4CB4-ABC0-B398BDD0A7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75656" y="260648"/>
            <a:ext cx="4057249" cy="3037940"/>
          </a:xfrm>
          <a:prstGeom prst="rect">
            <a:avLst/>
          </a:prstGeom>
        </p:spPr>
      </p:pic>
      <p:pic>
        <p:nvPicPr>
          <p:cNvPr id="8" name="Picture 7">
            <a:extLst>
              <a:ext uri="{FF2B5EF4-FFF2-40B4-BE49-F238E27FC236}">
                <a16:creationId xmlns:a16="http://schemas.microsoft.com/office/drawing/2014/main" id="{9D3C8A0A-4396-C299-562D-FF4C575C7F13}"/>
              </a:ext>
            </a:extLst>
          </p:cNvPr>
          <p:cNvPicPr>
            <a:picLocks noChangeAspect="1"/>
          </p:cNvPicPr>
          <p:nvPr/>
        </p:nvPicPr>
        <p:blipFill>
          <a:blip r:embed="rId5"/>
          <a:stretch>
            <a:fillRect/>
          </a:stretch>
        </p:blipFill>
        <p:spPr>
          <a:xfrm>
            <a:off x="4860032" y="2142383"/>
            <a:ext cx="4149211" cy="2834059"/>
          </a:xfrm>
          <a:prstGeom prst="rect">
            <a:avLst/>
          </a:prstGeom>
        </p:spPr>
      </p:pic>
      <p:pic>
        <p:nvPicPr>
          <p:cNvPr id="10" name="Picture 9" descr="Two people playing drums&#10;&#10;Description automatically generated with low confidence">
            <a:extLst>
              <a:ext uri="{FF2B5EF4-FFF2-40B4-BE49-F238E27FC236}">
                <a16:creationId xmlns:a16="http://schemas.microsoft.com/office/drawing/2014/main" id="{E495D579-0789-AB6C-E93D-36A80C39455D}"/>
              </a:ext>
            </a:extLst>
          </p:cNvPr>
          <p:cNvPicPr>
            <a:picLocks noChangeAspect="1"/>
          </p:cNvPicPr>
          <p:nvPr/>
        </p:nvPicPr>
        <p:blipFill>
          <a:blip r:embed="rId6">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1619672" y="3591122"/>
            <a:ext cx="3166526" cy="2145814"/>
          </a:xfrm>
          <a:prstGeom prst="rect">
            <a:avLst/>
          </a:prstGeom>
        </p:spPr>
      </p:pic>
      <p:pic>
        <p:nvPicPr>
          <p:cNvPr id="2" name="Recorded Sound">
            <a:hlinkClick r:id="" action="ppaction://media"/>
            <a:extLst>
              <a:ext uri="{FF2B5EF4-FFF2-40B4-BE49-F238E27FC236}">
                <a16:creationId xmlns:a16="http://schemas.microsoft.com/office/drawing/2014/main" id="{FC0F22FA-4905-FBBF-4F8B-B55D895CD2F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199589" y="620688"/>
            <a:ext cx="487363" cy="487363"/>
          </a:xfrm>
          <a:prstGeom prst="rect">
            <a:avLst/>
          </a:prstGeom>
        </p:spPr>
      </p:pic>
    </p:spTree>
    <p:extLst>
      <p:ext uri="{BB962C8B-B14F-4D97-AF65-F5344CB8AC3E}">
        <p14:creationId xmlns:p14="http://schemas.microsoft.com/office/powerpoint/2010/main" val="343779467"/>
      </p:ext>
    </p:extLst>
  </p:cSld>
  <p:clrMapOvr>
    <a:masterClrMapping/>
  </p:clrMapOvr>
  <mc:AlternateContent xmlns:mc="http://schemas.openxmlformats.org/markup-compatibility/2006" xmlns:p14="http://schemas.microsoft.com/office/powerpoint/2010/main">
    <mc:Choice Requires="p14">
      <p:transition spd="slow" p14:dur="2000" advTm="140420"/>
    </mc:Choice>
    <mc:Fallback xmlns="">
      <p:transition spd="slow" advTm="140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6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C3D03D-A886-4F39-7FA6-9302416C83B9}"/>
              </a:ext>
            </a:extLst>
          </p:cNvPr>
          <p:cNvSpPr>
            <a:spLocks noGrp="1"/>
          </p:cNvSpPr>
          <p:nvPr>
            <p:ph sz="half" idx="1"/>
          </p:nvPr>
        </p:nvSpPr>
        <p:spPr>
          <a:xfrm>
            <a:off x="1547664" y="620688"/>
            <a:ext cx="3636962" cy="4421188"/>
          </a:xfrm>
        </p:spPr>
        <p:txBody>
          <a:bodyPr wrap="square" anchor="t">
            <a:normAutofit fontScale="92500" lnSpcReduction="20000"/>
          </a:bodyPr>
          <a:lstStyle/>
          <a:p>
            <a:pPr marL="0" indent="0">
              <a:lnSpc>
                <a:spcPct val="90000"/>
              </a:lnSpc>
              <a:buNone/>
            </a:pPr>
            <a:r>
              <a:rPr lang="en-GB" sz="3000" dirty="0"/>
              <a:t>Click the link to watch Mike showing how you can create a rhythm ready for our special performance.</a:t>
            </a:r>
          </a:p>
          <a:p>
            <a:pPr marL="0" indent="0">
              <a:lnSpc>
                <a:spcPct val="90000"/>
              </a:lnSpc>
              <a:buNone/>
            </a:pPr>
            <a:endParaRPr lang="en-GB" sz="3000" dirty="0"/>
          </a:p>
          <a:p>
            <a:pPr marL="0" indent="0">
              <a:lnSpc>
                <a:spcPct val="90000"/>
              </a:lnSpc>
              <a:buNone/>
            </a:pPr>
            <a:r>
              <a:rPr lang="en-GB" sz="1800" u="sng" dirty="0">
                <a:solidFill>
                  <a:srgbClr val="0563C1"/>
                </a:solidFill>
                <a:effectLst/>
                <a:latin typeface="Calibri" panose="020F0502020204030204" pitchFamily="34" charset="0"/>
                <a:ea typeface="Calibri" panose="020F0502020204030204" pitchFamily="34" charset="0"/>
                <a:hlinkClick r:id="rId2"/>
              </a:rPr>
              <a:t>https://youtu.be/bi4kfNxtEFM</a:t>
            </a:r>
            <a:endParaRPr lang="en-GB" sz="1800" dirty="0">
              <a:effectLst/>
              <a:latin typeface="Calibri" panose="020F0502020204030204" pitchFamily="34" charset="0"/>
              <a:ea typeface="Calibri" panose="020F0502020204030204" pitchFamily="34" charset="0"/>
            </a:endParaRPr>
          </a:p>
          <a:p>
            <a:pPr marL="0" indent="0">
              <a:lnSpc>
                <a:spcPct val="90000"/>
              </a:lnSpc>
              <a:buNone/>
            </a:pPr>
            <a:endParaRPr lang="en-GB" sz="3000" dirty="0"/>
          </a:p>
          <a:p>
            <a:pPr marL="0" indent="0">
              <a:lnSpc>
                <a:spcPct val="90000"/>
              </a:lnSpc>
              <a:buNone/>
            </a:pPr>
            <a:endParaRPr lang="en-GB" sz="3000" dirty="0"/>
          </a:p>
          <a:p>
            <a:pPr marL="0" indent="0">
              <a:lnSpc>
                <a:spcPct val="90000"/>
              </a:lnSpc>
              <a:buNone/>
            </a:pPr>
            <a:r>
              <a:rPr lang="en-GB" sz="3000" dirty="0"/>
              <a:t>You might also use the video to create your own music in school.</a:t>
            </a:r>
          </a:p>
        </p:txBody>
      </p:sp>
      <p:pic>
        <p:nvPicPr>
          <p:cNvPr id="7" name="Picture 6" descr="A picture containing cup, music, indoor, plant&#10;&#10;Description automatically generated">
            <a:extLst>
              <a:ext uri="{FF2B5EF4-FFF2-40B4-BE49-F238E27FC236}">
                <a16:creationId xmlns:a16="http://schemas.microsoft.com/office/drawing/2014/main" id="{E7571F85-D790-8D6E-44D2-6EE6DD5C6D51}"/>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5580112" y="386448"/>
            <a:ext cx="2880320" cy="4889668"/>
          </a:xfrm>
          <a:prstGeom prst="rect">
            <a:avLst/>
          </a:prstGeom>
        </p:spPr>
      </p:pic>
    </p:spTree>
    <p:extLst>
      <p:ext uri="{BB962C8B-B14F-4D97-AF65-F5344CB8AC3E}">
        <p14:creationId xmlns:p14="http://schemas.microsoft.com/office/powerpoint/2010/main" val="1208971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corded Sound">
            <a:hlinkClick r:id="" action="ppaction://media"/>
            <a:extLst>
              <a:ext uri="{FF2B5EF4-FFF2-40B4-BE49-F238E27FC236}">
                <a16:creationId xmlns:a16="http://schemas.microsoft.com/office/drawing/2014/main" id="{1509376F-4502-C2A6-5186-2D6252CBF86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08304" y="476672"/>
            <a:ext cx="487363" cy="487363"/>
          </a:xfrm>
          <a:prstGeom prst="rect">
            <a:avLst/>
          </a:prstGeom>
        </p:spPr>
      </p:pic>
      <p:sp>
        <p:nvSpPr>
          <p:cNvPr id="2" name="TextBox 1">
            <a:extLst>
              <a:ext uri="{FF2B5EF4-FFF2-40B4-BE49-F238E27FC236}">
                <a16:creationId xmlns:a16="http://schemas.microsoft.com/office/drawing/2014/main" id="{3D37241D-D518-7842-AA2E-0FDFB04F03FA}"/>
              </a:ext>
            </a:extLst>
          </p:cNvPr>
          <p:cNvSpPr txBox="1"/>
          <p:nvPr/>
        </p:nvSpPr>
        <p:spPr>
          <a:xfrm>
            <a:off x="1547664" y="620688"/>
            <a:ext cx="3636404" cy="6309420"/>
          </a:xfrm>
          <a:prstGeom prst="rect">
            <a:avLst/>
          </a:prstGeom>
          <a:noFill/>
        </p:spPr>
        <p:txBody>
          <a:bodyPr wrap="square" rtlCol="0">
            <a:spAutoFit/>
          </a:bodyPr>
          <a:lstStyle/>
          <a:p>
            <a:pPr marL="342900" indent="-342900">
              <a:buAutoNum type="arabicPeriod"/>
            </a:pPr>
            <a:r>
              <a:rPr lang="en-GB" sz="1600" dirty="0"/>
              <a:t>Create a simple, short rhythm for your school.</a:t>
            </a:r>
          </a:p>
          <a:p>
            <a:pPr marL="342900" indent="-342900">
              <a:buAutoNum type="arabicPeriod"/>
            </a:pPr>
            <a:endParaRPr lang="en-GB" sz="1600" dirty="0"/>
          </a:p>
          <a:p>
            <a:pPr marL="342900" indent="-342900">
              <a:buAutoNum type="arabicPeriod"/>
            </a:pPr>
            <a:r>
              <a:rPr lang="en-GB" sz="1600" dirty="0"/>
              <a:t>Think of a few words or a short phrase that sums up your school, for example, ‘We have fun and help our community’ or ‘Our school is like a family’. Then set this phrase to a rhythm, like Mike demonstrates in the video. Don’t make it too long, just a few notes.</a:t>
            </a:r>
          </a:p>
          <a:p>
            <a:pPr marL="342900" indent="-342900">
              <a:buAutoNum type="arabicPeriod"/>
            </a:pPr>
            <a:endParaRPr lang="en-GB" sz="1600" dirty="0"/>
          </a:p>
          <a:p>
            <a:pPr marL="342900" indent="-342900">
              <a:buAutoNum type="arabicPeriod"/>
            </a:pPr>
            <a:r>
              <a:rPr lang="en-GB" sz="1600" dirty="0"/>
              <a:t>Make sure that everyone who is coming to the service knows the rhythm because you will need to perform it during our special Ubuntu musical performance.</a:t>
            </a:r>
          </a:p>
          <a:p>
            <a:pPr marL="342900" indent="-342900">
              <a:buAutoNum type="arabicPeriod"/>
            </a:pPr>
            <a:endParaRPr lang="en-GB" sz="1600" dirty="0"/>
          </a:p>
          <a:p>
            <a:pPr marL="342900" indent="-342900">
              <a:buAutoNum type="arabicPeriod"/>
            </a:pPr>
            <a:r>
              <a:rPr lang="en-GB" sz="1600" dirty="0"/>
              <a:t>If you have any drums in school, it would be great if you can bring them.</a:t>
            </a:r>
          </a:p>
          <a:p>
            <a:pPr marL="342900" indent="-342900">
              <a:buAutoNum type="arabicPeriod"/>
            </a:pPr>
            <a:endParaRPr lang="en-GB" sz="1600" dirty="0"/>
          </a:p>
          <a:p>
            <a:pPr marL="342900" indent="-342900">
              <a:buAutoNum type="arabicPeriod"/>
            </a:pPr>
            <a:endParaRPr lang="en-GB" sz="1600" dirty="0"/>
          </a:p>
          <a:p>
            <a:pPr marL="342900" indent="-342900">
              <a:buAutoNum type="arabicPeriod"/>
            </a:pPr>
            <a:endParaRPr lang="en-GB" dirty="0"/>
          </a:p>
          <a:p>
            <a:endParaRPr lang="en-GB" dirty="0"/>
          </a:p>
        </p:txBody>
      </p:sp>
      <p:pic>
        <p:nvPicPr>
          <p:cNvPr id="5" name="Picture 4" descr="A picture containing person, child, music, child&#10;&#10;Description automatically generated">
            <a:extLst>
              <a:ext uri="{FF2B5EF4-FFF2-40B4-BE49-F238E27FC236}">
                <a16:creationId xmlns:a16="http://schemas.microsoft.com/office/drawing/2014/main" id="{311825DA-D3AC-EEE6-2DA8-51C39574A49B}"/>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5547904" y="1844824"/>
            <a:ext cx="3272568" cy="2592288"/>
          </a:xfrm>
          <a:prstGeom prst="rect">
            <a:avLst/>
          </a:prstGeom>
        </p:spPr>
      </p:pic>
    </p:spTree>
    <p:extLst>
      <p:ext uri="{BB962C8B-B14F-4D97-AF65-F5344CB8AC3E}">
        <p14:creationId xmlns:p14="http://schemas.microsoft.com/office/powerpoint/2010/main" val="3317403039"/>
      </p:ext>
    </p:extLst>
  </p:cSld>
  <p:clrMapOvr>
    <a:masterClrMapping/>
  </p:clrMapOvr>
  <mc:AlternateContent xmlns:mc="http://schemas.openxmlformats.org/markup-compatibility/2006" xmlns:p14="http://schemas.microsoft.com/office/powerpoint/2010/main">
    <mc:Choice Requires="p14">
      <p:transition spd="slow" p14:dur="2000" advTm="42455"/>
    </mc:Choice>
    <mc:Fallback xmlns="">
      <p:transition spd="slow" advTm="424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4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7DD64F-0D86-5A7D-DE84-B1C878926383}"/>
              </a:ext>
            </a:extLst>
          </p:cNvPr>
          <p:cNvSpPr>
            <a:spLocks noGrp="1"/>
          </p:cNvSpPr>
          <p:nvPr>
            <p:ph idx="1"/>
          </p:nvPr>
        </p:nvSpPr>
        <p:spPr>
          <a:xfrm>
            <a:off x="1619672" y="404664"/>
            <a:ext cx="6995120" cy="4853236"/>
          </a:xfrm>
        </p:spPr>
        <p:txBody>
          <a:bodyPr/>
          <a:lstStyle/>
          <a:p>
            <a:pPr marL="0" indent="0" algn="ctr">
              <a:buNone/>
            </a:pPr>
            <a:r>
              <a:rPr lang="en-GB" sz="1800" b="1" dirty="0"/>
              <a:t>Drums – a worthwhile investment</a:t>
            </a:r>
          </a:p>
          <a:p>
            <a:pPr marL="0" indent="0">
              <a:buNone/>
            </a:pPr>
            <a:r>
              <a:rPr lang="en-GB" sz="1800" dirty="0"/>
              <a:t>There is no requirement for schools to purchase instruments to participate in the worship and creative music-making at the Cathedrals. </a:t>
            </a:r>
          </a:p>
          <a:p>
            <a:pPr marL="0" indent="0">
              <a:buNone/>
            </a:pPr>
            <a:r>
              <a:rPr lang="en-GB" sz="1800" dirty="0"/>
              <a:t>Many schools use drums for a range of activities – including supporting Mental Wellbeing, Group Work, Performing Poetry, Reciting Psalms, Participative Story-telling and much more – so they are a great investment. </a:t>
            </a:r>
          </a:p>
          <a:p>
            <a:pPr marL="0" indent="0">
              <a:buNone/>
            </a:pPr>
            <a:r>
              <a:rPr lang="en-GB" sz="1800" dirty="0"/>
              <a:t>Schools are invited to bring drums to the services if they wish, but rhythms can also be played using body percussion. </a:t>
            </a:r>
          </a:p>
          <a:p>
            <a:pPr marL="0" indent="0">
              <a:buNone/>
            </a:pPr>
            <a:endParaRPr lang="en-GB" sz="1800" b="1" dirty="0"/>
          </a:p>
          <a:p>
            <a:pPr marL="0" indent="0">
              <a:buNone/>
            </a:pPr>
            <a:r>
              <a:rPr lang="en-GB" sz="1800" b="1" dirty="0"/>
              <a:t>Some examples available from online sellers:</a:t>
            </a:r>
          </a:p>
          <a:p>
            <a:pPr marL="0" indent="0">
              <a:buNone/>
            </a:pPr>
            <a:r>
              <a:rPr lang="en-GB" sz="1800" dirty="0"/>
              <a:t>World rhythm HD6 Hand Drum with beater £8</a:t>
            </a:r>
          </a:p>
          <a:p>
            <a:pPr marL="0" indent="0">
              <a:buNone/>
            </a:pPr>
            <a:r>
              <a:rPr lang="en-GB" sz="1800" dirty="0"/>
              <a:t>JOIKIT 3 pack Hand Drum set £17</a:t>
            </a:r>
          </a:p>
          <a:p>
            <a:pPr marL="0" indent="0">
              <a:buNone/>
            </a:pPr>
            <a:r>
              <a:rPr lang="en-GB" sz="1800" dirty="0" err="1"/>
              <a:t>Lawei</a:t>
            </a:r>
            <a:r>
              <a:rPr lang="en-GB" sz="1800" dirty="0"/>
              <a:t> 2 pack Hand Drums £13</a:t>
            </a:r>
          </a:p>
          <a:p>
            <a:pPr marL="0" indent="0">
              <a:buNone/>
            </a:pPr>
            <a:r>
              <a:rPr lang="en-GB" sz="1800" dirty="0"/>
              <a:t>Children’s African Djembe Drums £12</a:t>
            </a:r>
          </a:p>
          <a:p>
            <a:pPr marL="0" indent="0">
              <a:buNone/>
            </a:pPr>
            <a:endParaRPr lang="en-GB" sz="2400" dirty="0"/>
          </a:p>
          <a:p>
            <a:pPr marL="0" indent="0">
              <a:buNone/>
            </a:pPr>
            <a:endParaRPr lang="en-GB" sz="2400" dirty="0"/>
          </a:p>
        </p:txBody>
      </p:sp>
    </p:spTree>
    <p:extLst>
      <p:ext uri="{BB962C8B-B14F-4D97-AF65-F5344CB8AC3E}">
        <p14:creationId xmlns:p14="http://schemas.microsoft.com/office/powerpoint/2010/main" val="2157576993"/>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Myriad Pro"/>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opy of PPT_template [Read-Only] [Compatibility Mode]" id="{B20C2875-9782-4E3B-A8EB-088CE04F0DB8}" vid="{FECFB706-8450-4824-BDED-583A9BEB2880}"/>
    </a:ext>
  </a:extLst>
</a:theme>
</file>

<file path=docProps/app.xml><?xml version="1.0" encoding="utf-8"?>
<Properties xmlns="http://schemas.openxmlformats.org/officeDocument/2006/extended-properties" xmlns:vt="http://schemas.openxmlformats.org/officeDocument/2006/docPropsVTypes">
  <TotalTime>36</TotalTime>
  <Words>312</Words>
  <Application>Microsoft Office PowerPoint</Application>
  <PresentationFormat>On-screen Show (4:3)</PresentationFormat>
  <Paragraphs>26</Paragraphs>
  <Slides>7</Slides>
  <Notes>0</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Myriad Pro</vt:lpstr>
      <vt:lpstr>Office Theme</vt:lpstr>
      <vt:lpstr>Ubuntu Drumming for Schools &amp; 2023 Leavers Services  Guidance  Please share this presentation with your children. Click the audio button in the top righthand corner of each slide.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 you see? Look at each of these pictures.  Use the questions to help you reflect on the Easter story.  You may like to do one picture each day in worship this week.</dc:title>
  <dc:creator>Sue Bowen</dc:creator>
  <cp:lastModifiedBy>Robert Sanders</cp:lastModifiedBy>
  <cp:revision>64</cp:revision>
  <dcterms:created xsi:type="dcterms:W3CDTF">2021-03-16T10:50:34Z</dcterms:created>
  <dcterms:modified xsi:type="dcterms:W3CDTF">2023-03-10T15:30:42Z</dcterms:modified>
</cp:coreProperties>
</file>