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bert Sanders" initials="RS" lastIdx="1" clrIdx="0">
    <p:extLst>
      <p:ext uri="{19B8F6BF-5375-455C-9EA6-DF929625EA0E}">
        <p15:presenceInfo xmlns:p15="http://schemas.microsoft.com/office/powerpoint/2012/main" userId="S::Robert.Sanders@portsmouth.anglican.org::2099a037-7b68-439e-9557-347cab38f0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44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7F5A2-897A-4D6C-8B25-C92DDE96CC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31BCE3-E6F6-49DA-88AD-A071DEE7B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6CC75B9-08F4-4A5F-8AC9-F4604621059E}"/>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5" name="Footer Placeholder 4">
            <a:extLst>
              <a:ext uri="{FF2B5EF4-FFF2-40B4-BE49-F238E27FC236}">
                <a16:creationId xmlns:a16="http://schemas.microsoft.com/office/drawing/2014/main" id="{2BB8962A-BFA5-4707-85B2-21245B5782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E78AA9-D0C9-4755-AD45-CE06F60F823C}"/>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2384740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5B53D-3649-497F-8764-048EACC6E62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FA778B5-650F-4FF1-823C-31D2478078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7FF0CE-EEE7-4B35-98E4-30320F1C4157}"/>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5" name="Footer Placeholder 4">
            <a:extLst>
              <a:ext uri="{FF2B5EF4-FFF2-40B4-BE49-F238E27FC236}">
                <a16:creationId xmlns:a16="http://schemas.microsoft.com/office/drawing/2014/main" id="{564D09FA-51B2-4955-8D56-D86F02E3012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68D6377-4B01-42E8-ACDE-43BD96DC4C74}"/>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1533445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102BA0-A371-48A9-B14C-AB6E02AEA8D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0A10D8-D497-42E4-8903-F58B99CBFFF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0EE6A2-0676-439B-ABD7-10AB585F077C}"/>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5" name="Footer Placeholder 4">
            <a:extLst>
              <a:ext uri="{FF2B5EF4-FFF2-40B4-BE49-F238E27FC236}">
                <a16:creationId xmlns:a16="http://schemas.microsoft.com/office/drawing/2014/main" id="{7ECC17C4-3BE1-4230-8DA9-E841F949B0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D73E33-9BF1-4F42-AA48-EC859D160EB7}"/>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2765213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9B798-7588-498F-8701-1035E358259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9A2109C-FAAC-4A27-B8AA-2915465298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2C95FE3-BBD4-4EEC-8192-E6945602EB01}"/>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5" name="Footer Placeholder 4">
            <a:extLst>
              <a:ext uri="{FF2B5EF4-FFF2-40B4-BE49-F238E27FC236}">
                <a16:creationId xmlns:a16="http://schemas.microsoft.com/office/drawing/2014/main" id="{82009E8A-45AC-46A0-A2BE-E8139344C4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F30552-E4C9-4F89-A1B0-4140BDACCD6C}"/>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1217980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17B03-6860-4BBE-833E-4069A9596A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9DC2836-BCE0-487A-8ECD-A92DA09BDE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8C7B38-4717-4453-AC44-60BDECC9AB1A}"/>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5" name="Footer Placeholder 4">
            <a:extLst>
              <a:ext uri="{FF2B5EF4-FFF2-40B4-BE49-F238E27FC236}">
                <a16:creationId xmlns:a16="http://schemas.microsoft.com/office/drawing/2014/main" id="{E231B8D4-6C96-4920-A271-195A8466FE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109CE5-E5D5-4008-9F02-FD8129FD722D}"/>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3931379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671C7-F5C0-4CCE-BD9E-5501D3F6814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B2C365-6F76-4A0A-9FDC-BF19196FF4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693DDDD-58F6-4AD8-8326-9B7D355F5D5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0B1CE00-D726-43E8-8F92-4CD10DC4CB83}"/>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6" name="Footer Placeholder 5">
            <a:extLst>
              <a:ext uri="{FF2B5EF4-FFF2-40B4-BE49-F238E27FC236}">
                <a16:creationId xmlns:a16="http://schemas.microsoft.com/office/drawing/2014/main" id="{D68E3950-85DA-440F-B7D5-AE8BDD1EA35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86EEAD-E0BB-4F79-8823-43E897EBE006}"/>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1578455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C8F6-7E32-4C6A-BA1B-E393F68BAB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728132D-68C4-424C-A5DD-5CCF0F1EDF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855E8C-2FD3-4FA0-8A5B-0A46817D3D4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FB6D638-6DA5-468D-AD81-FB0381F3B7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50D2BDF-7EE7-4480-9E20-048C1ED438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7B121C2-2AAD-4A92-B5B0-1664A042B0B2}"/>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8" name="Footer Placeholder 7">
            <a:extLst>
              <a:ext uri="{FF2B5EF4-FFF2-40B4-BE49-F238E27FC236}">
                <a16:creationId xmlns:a16="http://schemas.microsoft.com/office/drawing/2014/main" id="{9D1BFDBE-F858-4BDA-95A8-470A7745CD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391D1E5-0BEC-4889-A8AA-FB52DA1B443F}"/>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2168701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EB4BD-D86E-46EA-A9A1-C36E37A3A91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65FFC0E-2C25-485A-80B0-4CECE99A807F}"/>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4" name="Footer Placeholder 3">
            <a:extLst>
              <a:ext uri="{FF2B5EF4-FFF2-40B4-BE49-F238E27FC236}">
                <a16:creationId xmlns:a16="http://schemas.microsoft.com/office/drawing/2014/main" id="{E9CA4A6C-058E-4B41-8FE8-2D0F3431AD2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94B0D2-4FEF-4A6F-AC1D-3B6399415609}"/>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4038375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9DE24B-03F2-4963-AF43-229B8C825E0E}"/>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3" name="Footer Placeholder 2">
            <a:extLst>
              <a:ext uri="{FF2B5EF4-FFF2-40B4-BE49-F238E27FC236}">
                <a16:creationId xmlns:a16="http://schemas.microsoft.com/office/drawing/2014/main" id="{A09C6E13-89DB-429D-8170-546AF9EC4D4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C7663C9-A428-4664-BB56-C7C67844465D}"/>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1521449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4FA46-E737-474C-81B6-456B60A04D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0C38850-0A27-4865-9E47-4FF399D051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D4C9432-3847-4950-989A-0913D6EFB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A1D307-7872-4527-B577-D8EFF7D8C7E4}"/>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6" name="Footer Placeholder 5">
            <a:extLst>
              <a:ext uri="{FF2B5EF4-FFF2-40B4-BE49-F238E27FC236}">
                <a16:creationId xmlns:a16="http://schemas.microsoft.com/office/drawing/2014/main" id="{4BA91D11-B70F-42B8-8C14-F7ED5A85C7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4C14B5-0053-47D5-A428-DBA7AB6685DC}"/>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484529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4DA87-6D5E-45D6-BF59-FC0283DABB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62E8DEB-8D2F-46CB-82FD-14465A99FD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4258D40-F01D-41B2-8A84-BE345618A8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0C1F14-3CD1-481C-B65C-9ADF4D344053}"/>
              </a:ext>
            </a:extLst>
          </p:cNvPr>
          <p:cNvSpPr>
            <a:spLocks noGrp="1"/>
          </p:cNvSpPr>
          <p:nvPr>
            <p:ph type="dt" sz="half" idx="10"/>
          </p:nvPr>
        </p:nvSpPr>
        <p:spPr/>
        <p:txBody>
          <a:bodyPr/>
          <a:lstStyle/>
          <a:p>
            <a:fld id="{2CA3DFD6-5E16-4DB0-80AB-931BDE1265F1}" type="datetimeFigureOut">
              <a:rPr lang="en-GB" smtClean="0"/>
              <a:t>21/04/2021</a:t>
            </a:fld>
            <a:endParaRPr lang="en-GB"/>
          </a:p>
        </p:txBody>
      </p:sp>
      <p:sp>
        <p:nvSpPr>
          <p:cNvPr id="6" name="Footer Placeholder 5">
            <a:extLst>
              <a:ext uri="{FF2B5EF4-FFF2-40B4-BE49-F238E27FC236}">
                <a16:creationId xmlns:a16="http://schemas.microsoft.com/office/drawing/2014/main" id="{75483354-1E2E-459D-8C33-25711ECB378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4E0073-5C44-4A89-97A8-FC80ACDEF81F}"/>
              </a:ext>
            </a:extLst>
          </p:cNvPr>
          <p:cNvSpPr>
            <a:spLocks noGrp="1"/>
          </p:cNvSpPr>
          <p:nvPr>
            <p:ph type="sldNum" sz="quarter" idx="12"/>
          </p:nvPr>
        </p:nvSpPr>
        <p:spPr/>
        <p:txBody>
          <a:bodyPr/>
          <a:lstStyle/>
          <a:p>
            <a:fld id="{D7E432F2-29B9-4485-B447-315517AF345A}" type="slidenum">
              <a:rPr lang="en-GB" smtClean="0"/>
              <a:t>‹#›</a:t>
            </a:fld>
            <a:endParaRPr lang="en-GB"/>
          </a:p>
        </p:txBody>
      </p:sp>
    </p:spTree>
    <p:extLst>
      <p:ext uri="{BB962C8B-B14F-4D97-AF65-F5344CB8AC3E}">
        <p14:creationId xmlns:p14="http://schemas.microsoft.com/office/powerpoint/2010/main" val="395210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EB8B53-0440-4931-A70B-508C0B45DC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B0E0803-F6A7-4174-9E2C-539F12A62A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55EAD6-71AF-4F5C-8563-E41EF44ABB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3DFD6-5E16-4DB0-80AB-931BDE1265F1}" type="datetimeFigureOut">
              <a:rPr lang="en-GB" smtClean="0"/>
              <a:t>21/04/2021</a:t>
            </a:fld>
            <a:endParaRPr lang="en-GB"/>
          </a:p>
        </p:txBody>
      </p:sp>
      <p:sp>
        <p:nvSpPr>
          <p:cNvPr id="5" name="Footer Placeholder 4">
            <a:extLst>
              <a:ext uri="{FF2B5EF4-FFF2-40B4-BE49-F238E27FC236}">
                <a16:creationId xmlns:a16="http://schemas.microsoft.com/office/drawing/2014/main" id="{67B02182-E56C-433B-848E-19BD6D7F34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4F415D0-A03C-448C-891F-07852B1BFA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432F2-29B9-4485-B447-315517AF345A}" type="slidenum">
              <a:rPr lang="en-GB" smtClean="0"/>
              <a:t>‹#›</a:t>
            </a:fld>
            <a:endParaRPr lang="en-GB"/>
          </a:p>
        </p:txBody>
      </p:sp>
    </p:spTree>
    <p:extLst>
      <p:ext uri="{BB962C8B-B14F-4D97-AF65-F5344CB8AC3E}">
        <p14:creationId xmlns:p14="http://schemas.microsoft.com/office/powerpoint/2010/main" val="32926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feature=share&amp;v=489micE6eHU&amp;app=desktop"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6AD9968-FC21-4C94-89FF-E067ED01F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7302" y="116130"/>
            <a:ext cx="6581568" cy="6625740"/>
          </a:xfrm>
          <a:prstGeom prst="rect">
            <a:avLst/>
          </a:prstGeom>
        </p:spPr>
      </p:pic>
      <p:pic>
        <p:nvPicPr>
          <p:cNvPr id="7" name="Picture 6">
            <a:hlinkClick r:id="rId3"/>
            <a:extLst>
              <a:ext uri="{FF2B5EF4-FFF2-40B4-BE49-F238E27FC236}">
                <a16:creationId xmlns:a16="http://schemas.microsoft.com/office/drawing/2014/main" id="{93183216-46C7-42FE-9C11-9605ABCC800D}"/>
              </a:ext>
            </a:extLst>
          </p:cNvPr>
          <p:cNvPicPr>
            <a:picLocks noChangeAspect="1"/>
          </p:cNvPicPr>
          <p:nvPr/>
        </p:nvPicPr>
        <p:blipFill rotWithShape="1">
          <a:blip r:embed="rId4">
            <a:extLst>
              <a:ext uri="{28A0092B-C50C-407E-A947-70E740481C1C}">
                <a14:useLocalDpi xmlns:a14="http://schemas.microsoft.com/office/drawing/2010/main" val="0"/>
              </a:ext>
            </a:extLst>
          </a:blip>
          <a:srcRect l="11853" t="21070" r="10051" b="22486"/>
          <a:stretch/>
        </p:blipFill>
        <p:spPr>
          <a:xfrm>
            <a:off x="7010400" y="225287"/>
            <a:ext cx="1338470" cy="967409"/>
          </a:xfrm>
          <a:prstGeom prst="rect">
            <a:avLst/>
          </a:prstGeom>
        </p:spPr>
      </p:pic>
      <p:sp>
        <p:nvSpPr>
          <p:cNvPr id="8" name="TextBox 7">
            <a:extLst>
              <a:ext uri="{FF2B5EF4-FFF2-40B4-BE49-F238E27FC236}">
                <a16:creationId xmlns:a16="http://schemas.microsoft.com/office/drawing/2014/main" id="{99657D19-01B2-4DD1-83D5-705C6A35C0AE}"/>
              </a:ext>
            </a:extLst>
          </p:cNvPr>
          <p:cNvSpPr txBox="1"/>
          <p:nvPr/>
        </p:nvSpPr>
        <p:spPr>
          <a:xfrm>
            <a:off x="8516385" y="2067339"/>
            <a:ext cx="3313044" cy="707886"/>
          </a:xfrm>
          <a:prstGeom prst="rect">
            <a:avLst/>
          </a:prstGeom>
          <a:noFill/>
        </p:spPr>
        <p:txBody>
          <a:bodyPr wrap="square" rtlCol="0">
            <a:spAutoFit/>
          </a:bodyPr>
          <a:lstStyle/>
          <a:p>
            <a:r>
              <a:rPr lang="en-GB" sz="2000" b="1" i="1" dirty="0">
                <a:latin typeface="Bradley Hand ITC" panose="03070402050302030203" pitchFamily="66" charset="0"/>
              </a:rPr>
              <a:t>Click here for a link to the story being told on YouTube.</a:t>
            </a:r>
          </a:p>
        </p:txBody>
      </p:sp>
      <p:pic>
        <p:nvPicPr>
          <p:cNvPr id="10" name="Picture 9" descr="Shape, arrow&#10;&#10;Description automatically generated">
            <a:extLst>
              <a:ext uri="{FF2B5EF4-FFF2-40B4-BE49-F238E27FC236}">
                <a16:creationId xmlns:a16="http://schemas.microsoft.com/office/drawing/2014/main" id="{1C2D5A0F-781F-4874-8EBB-70D6B97DC4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6922" y="469518"/>
            <a:ext cx="808135" cy="1446355"/>
          </a:xfrm>
          <a:prstGeom prst="rect">
            <a:avLst/>
          </a:prstGeom>
        </p:spPr>
      </p:pic>
    </p:spTree>
    <p:extLst>
      <p:ext uri="{BB962C8B-B14F-4D97-AF65-F5344CB8AC3E}">
        <p14:creationId xmlns:p14="http://schemas.microsoft.com/office/powerpoint/2010/main" val="122680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indoor, table, sitting&#10;&#10;Description automatically generated">
            <a:extLst>
              <a:ext uri="{FF2B5EF4-FFF2-40B4-BE49-F238E27FC236}">
                <a16:creationId xmlns:a16="http://schemas.microsoft.com/office/drawing/2014/main" id="{F12CC6F3-5136-44A4-80E3-8860F72C1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1063" y="271254"/>
            <a:ext cx="8249873" cy="4724815"/>
          </a:xfrm>
          <a:prstGeom prst="rect">
            <a:avLst/>
          </a:prstGeom>
        </p:spPr>
      </p:pic>
      <p:sp>
        <p:nvSpPr>
          <p:cNvPr id="7" name="TextBox 6">
            <a:extLst>
              <a:ext uri="{FF2B5EF4-FFF2-40B4-BE49-F238E27FC236}">
                <a16:creationId xmlns:a16="http://schemas.microsoft.com/office/drawing/2014/main" id="{65BFF5CC-1A32-4EC9-9116-9ABECE318E51}"/>
              </a:ext>
            </a:extLst>
          </p:cNvPr>
          <p:cNvSpPr txBox="1"/>
          <p:nvPr/>
        </p:nvSpPr>
        <p:spPr>
          <a:xfrm>
            <a:off x="251791" y="5165829"/>
            <a:ext cx="11940209" cy="1702774"/>
          </a:xfrm>
          <a:prstGeom prst="rect">
            <a:avLst/>
          </a:prstGeom>
          <a:noFill/>
        </p:spPr>
        <p:txBody>
          <a:bodyPr wrap="square">
            <a:spAutoFit/>
          </a:bodyPr>
          <a:lstStyle/>
          <a:p>
            <a:pPr algn="ctr">
              <a:lnSpc>
                <a:spcPct val="107000"/>
              </a:lnSpc>
              <a:spcAft>
                <a:spcPts val="800"/>
              </a:spcAft>
            </a:pPr>
            <a:r>
              <a:rPr lang="en-GB" sz="2000" b="1" dirty="0">
                <a:effectLst/>
                <a:latin typeface="Calibri" panose="020F0502020204030204" pitchFamily="34" charset="0"/>
                <a:ea typeface="Calibri" panose="020F0502020204030204" pitchFamily="34" charset="0"/>
                <a:cs typeface="Times New Roman" panose="02020603050405020304" pitchFamily="18" charset="0"/>
              </a:rPr>
              <a:t>Do you think the crayons’ complaints were silly/justified/fair?</a:t>
            </a:r>
          </a:p>
          <a:p>
            <a:pPr algn="ctr">
              <a:lnSpc>
                <a:spcPct val="107000"/>
              </a:lnSpc>
              <a:spcAft>
                <a:spcPts val="800"/>
              </a:spcAft>
            </a:pPr>
            <a:r>
              <a:rPr lang="en-GB" sz="2000" b="1" dirty="0">
                <a:effectLst/>
                <a:latin typeface="Calibri" panose="020F0502020204030204" pitchFamily="34" charset="0"/>
                <a:ea typeface="Calibri" panose="020F0502020204030204" pitchFamily="34" charset="0"/>
                <a:cs typeface="Times New Roman" panose="02020603050405020304" pitchFamily="18" charset="0"/>
              </a:rPr>
              <a:t>Should all things in life be fair</a:t>
            </a:r>
            <a:r>
              <a:rPr lang="en-GB" sz="2000" b="1" dirty="0">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n-GB" sz="2000" b="1" dirty="0">
                <a:latin typeface="Calibri" panose="020F0502020204030204" pitchFamily="34" charset="0"/>
                <a:ea typeface="Calibri" panose="020F0502020204030204" pitchFamily="34" charset="0"/>
                <a:cs typeface="Times New Roman" panose="02020603050405020304" pitchFamily="18" charset="0"/>
              </a:rPr>
              <a:t>Which colour crayons had similar problems but reacted differently?</a:t>
            </a:r>
            <a:endParaRPr lang="en-GB" sz="2000"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GB" sz="2000" b="1" dirty="0">
                <a:effectLst/>
                <a:latin typeface="Calibri" panose="020F0502020204030204" pitchFamily="34" charset="0"/>
                <a:ea typeface="Calibri" panose="020F0502020204030204" pitchFamily="34" charset="0"/>
                <a:cs typeface="Times New Roman" panose="02020603050405020304" pitchFamily="18" charset="0"/>
              </a:rPr>
              <a:t>From the content of the letters, how would you describe the personalities of each colour crayon?</a:t>
            </a:r>
          </a:p>
        </p:txBody>
      </p:sp>
    </p:spTree>
    <p:extLst>
      <p:ext uri="{BB962C8B-B14F-4D97-AF65-F5344CB8AC3E}">
        <p14:creationId xmlns:p14="http://schemas.microsoft.com/office/powerpoint/2010/main" val="3009058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picture containing table, sitting, food&#10;&#10;Description automatically generated">
            <a:extLst>
              <a:ext uri="{FF2B5EF4-FFF2-40B4-BE49-F238E27FC236}">
                <a16:creationId xmlns:a16="http://schemas.microsoft.com/office/drawing/2014/main" id="{7679F89F-F2D5-4318-B679-B6834D43B5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342" y="485972"/>
            <a:ext cx="5356310" cy="5886056"/>
          </a:xfrm>
          <a:prstGeom prst="rect">
            <a:avLst/>
          </a:prstGeom>
        </p:spPr>
      </p:pic>
      <p:sp>
        <p:nvSpPr>
          <p:cNvPr id="16" name="TextBox 15">
            <a:extLst>
              <a:ext uri="{FF2B5EF4-FFF2-40B4-BE49-F238E27FC236}">
                <a16:creationId xmlns:a16="http://schemas.microsoft.com/office/drawing/2014/main" id="{B0C21104-9F06-4AFA-924D-EB080D98764F}"/>
              </a:ext>
            </a:extLst>
          </p:cNvPr>
          <p:cNvSpPr txBox="1"/>
          <p:nvPr/>
        </p:nvSpPr>
        <p:spPr>
          <a:xfrm>
            <a:off x="6187350" y="1456124"/>
            <a:ext cx="5913304" cy="3757567"/>
          </a:xfrm>
          <a:prstGeom prst="rect">
            <a:avLst/>
          </a:prstGeom>
          <a:noFill/>
        </p:spPr>
        <p:txBody>
          <a:bodyPr wrap="square">
            <a:spAutoFit/>
          </a:bodyPr>
          <a:lstStyle/>
          <a:p>
            <a:pPr>
              <a:lnSpc>
                <a:spcPct val="107000"/>
              </a:lnSpc>
              <a:spcAft>
                <a:spcPts val="800"/>
              </a:spcAft>
            </a:pPr>
            <a:r>
              <a:rPr lang="en-GB" sz="3200" dirty="0">
                <a:effectLst/>
                <a:latin typeface="Calibri" panose="020F0502020204030204" pitchFamily="34" charset="0"/>
                <a:ea typeface="Calibri" panose="020F0502020204030204" pitchFamily="34" charset="0"/>
                <a:cs typeface="Times New Roman" panose="02020603050405020304" pitchFamily="18" charset="0"/>
              </a:rPr>
              <a:t>The Bible talks about the people of God being like one body. We all have different characteristics, skills and gifts that can work well together; just like all the different parts of our body – which is a complex thing! </a:t>
            </a:r>
          </a:p>
        </p:txBody>
      </p:sp>
    </p:spTree>
    <p:extLst>
      <p:ext uri="{BB962C8B-B14F-4D97-AF65-F5344CB8AC3E}">
        <p14:creationId xmlns:p14="http://schemas.microsoft.com/office/powerpoint/2010/main" val="409393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CA815F2C-4E80-4019-8E59-FAD3F7F84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009304" cy="6858000"/>
          </a:xfrm>
          <a:custGeom>
            <a:avLst/>
            <a:gdLst>
              <a:gd name="connsiteX0" fmla="*/ 8239723 w 12009304"/>
              <a:gd name="connsiteY0" fmla="*/ 5083103 h 6858000"/>
              <a:gd name="connsiteX1" fmla="*/ 9505105 w 12009304"/>
              <a:gd name="connsiteY1" fmla="*/ 5083103 h 6858000"/>
              <a:gd name="connsiteX2" fmla="*/ 9564676 w 12009304"/>
              <a:gd name="connsiteY2" fmla="*/ 5091016 h 6858000"/>
              <a:gd name="connsiteX3" fmla="*/ 9605648 w 12009304"/>
              <a:gd name="connsiteY3" fmla="*/ 5108194 h 6858000"/>
              <a:gd name="connsiteX4" fmla="*/ 9580608 w 12009304"/>
              <a:gd name="connsiteY4" fmla="*/ 5151499 h 6858000"/>
              <a:gd name="connsiteX5" fmla="*/ 8693486 w 12009304"/>
              <a:gd name="connsiteY5" fmla="*/ 6685800 h 6858000"/>
              <a:gd name="connsiteX6" fmla="*/ 8595419 w 12009304"/>
              <a:gd name="connsiteY6" fmla="*/ 6814017 h 6858000"/>
              <a:gd name="connsiteX7" fmla="*/ 8545620 w 12009304"/>
              <a:gd name="connsiteY7" fmla="*/ 6858000 h 6858000"/>
              <a:gd name="connsiteX8" fmla="*/ 7612173 w 12009304"/>
              <a:gd name="connsiteY8" fmla="*/ 6858000 h 6858000"/>
              <a:gd name="connsiteX9" fmla="*/ 7591825 w 12009304"/>
              <a:gd name="connsiteY9" fmla="*/ 6822959 h 6858000"/>
              <a:gd name="connsiteX10" fmla="*/ 7411622 w 12009304"/>
              <a:gd name="connsiteY10" fmla="*/ 6512633 h 6858000"/>
              <a:gd name="connsiteX11" fmla="*/ 7411622 w 12009304"/>
              <a:gd name="connsiteY11" fmla="*/ 6289354 h 6858000"/>
              <a:gd name="connsiteX12" fmla="*/ 8045680 w 12009304"/>
              <a:gd name="connsiteY12" fmla="*/ 5197465 h 6858000"/>
              <a:gd name="connsiteX13" fmla="*/ 8239723 w 12009304"/>
              <a:gd name="connsiteY13" fmla="*/ 5083103 h 6858000"/>
              <a:gd name="connsiteX14" fmla="*/ 10622296 w 12009304"/>
              <a:gd name="connsiteY14" fmla="*/ 1326563 h 6858000"/>
              <a:gd name="connsiteX15" fmla="*/ 11448522 w 12009304"/>
              <a:gd name="connsiteY15" fmla="*/ 1326563 h 6858000"/>
              <a:gd name="connsiteX16" fmla="*/ 11577006 w 12009304"/>
              <a:gd name="connsiteY16" fmla="*/ 1401233 h 6858000"/>
              <a:gd name="connsiteX17" fmla="*/ 11989228 w 12009304"/>
              <a:gd name="connsiteY17" fmla="*/ 2114179 h 6858000"/>
              <a:gd name="connsiteX18" fmla="*/ 11989228 w 12009304"/>
              <a:gd name="connsiteY18" fmla="*/ 2259969 h 6858000"/>
              <a:gd name="connsiteX19" fmla="*/ 11577006 w 12009304"/>
              <a:gd name="connsiteY19" fmla="*/ 2972914 h 6858000"/>
              <a:gd name="connsiteX20" fmla="*/ 11448522 w 12009304"/>
              <a:gd name="connsiteY20" fmla="*/ 3047587 h 6858000"/>
              <a:gd name="connsiteX21" fmla="*/ 10622296 w 12009304"/>
              <a:gd name="connsiteY21" fmla="*/ 3047587 h 6858000"/>
              <a:gd name="connsiteX22" fmla="*/ 10495594 w 12009304"/>
              <a:gd name="connsiteY22" fmla="*/ 2972914 h 6858000"/>
              <a:gd name="connsiteX23" fmla="*/ 10081589 w 12009304"/>
              <a:gd name="connsiteY23" fmla="*/ 2259969 h 6858000"/>
              <a:gd name="connsiteX24" fmla="*/ 10081589 w 12009304"/>
              <a:gd name="connsiteY24" fmla="*/ 2114179 h 6858000"/>
              <a:gd name="connsiteX25" fmla="*/ 10495594 w 12009304"/>
              <a:gd name="connsiteY25" fmla="*/ 1401233 h 6858000"/>
              <a:gd name="connsiteX26" fmla="*/ 10622296 w 12009304"/>
              <a:gd name="connsiteY26" fmla="*/ 1326563 h 6858000"/>
              <a:gd name="connsiteX27" fmla="*/ 0 w 12009304"/>
              <a:gd name="connsiteY27" fmla="*/ 0 h 6858000"/>
              <a:gd name="connsiteX28" fmla="*/ 4457990 w 12009304"/>
              <a:gd name="connsiteY28" fmla="*/ 0 h 6858000"/>
              <a:gd name="connsiteX29" fmla="*/ 5902610 w 12009304"/>
              <a:gd name="connsiteY29" fmla="*/ 0 h 6858000"/>
              <a:gd name="connsiteX30" fmla="*/ 8476869 w 12009304"/>
              <a:gd name="connsiteY30" fmla="*/ 0 h 6858000"/>
              <a:gd name="connsiteX31" fmla="*/ 8535933 w 12009304"/>
              <a:gd name="connsiteY31" fmla="*/ 39849 h 6858000"/>
              <a:gd name="connsiteX32" fmla="*/ 8693486 w 12009304"/>
              <a:gd name="connsiteY32" fmla="*/ 220603 h 6858000"/>
              <a:gd name="connsiteX33" fmla="*/ 10389180 w 12009304"/>
              <a:gd name="connsiteY33" fmla="*/ 3153347 h 6858000"/>
              <a:gd name="connsiteX34" fmla="*/ 10389180 w 12009304"/>
              <a:gd name="connsiteY34" fmla="*/ 3753061 h 6858000"/>
              <a:gd name="connsiteX35" fmla="*/ 9759557 w 12009304"/>
              <a:gd name="connsiteY35" fmla="*/ 4842009 h 6858000"/>
              <a:gd name="connsiteX36" fmla="*/ 9706493 w 12009304"/>
              <a:gd name="connsiteY36" fmla="*/ 4933778 h 6858000"/>
              <a:gd name="connsiteX37" fmla="*/ 9708360 w 12009304"/>
              <a:gd name="connsiteY37" fmla="*/ 4934561 h 6858000"/>
              <a:gd name="connsiteX38" fmla="*/ 9802002 w 12009304"/>
              <a:gd name="connsiteY38" fmla="*/ 5029008 h 6858000"/>
              <a:gd name="connsiteX39" fmla="*/ 10514131 w 12009304"/>
              <a:gd name="connsiteY39" fmla="*/ 6260653 h 6858000"/>
              <a:gd name="connsiteX40" fmla="*/ 10514131 w 12009304"/>
              <a:gd name="connsiteY40" fmla="*/ 6512512 h 6858000"/>
              <a:gd name="connsiteX41" fmla="*/ 10340271 w 12009304"/>
              <a:gd name="connsiteY41" fmla="*/ 6813206 h 6858000"/>
              <a:gd name="connsiteX42" fmla="*/ 10314372 w 12009304"/>
              <a:gd name="connsiteY42" fmla="*/ 6858000 h 6858000"/>
              <a:gd name="connsiteX43" fmla="*/ 10119136 w 12009304"/>
              <a:gd name="connsiteY43" fmla="*/ 6858000 h 6858000"/>
              <a:gd name="connsiteX44" fmla="*/ 10122008 w 12009304"/>
              <a:gd name="connsiteY44" fmla="*/ 6853033 h 6858000"/>
              <a:gd name="connsiteX45" fmla="*/ 10327158 w 12009304"/>
              <a:gd name="connsiteY45" fmla="*/ 6498223 h 6858000"/>
              <a:gd name="connsiteX46" fmla="*/ 10327158 w 12009304"/>
              <a:gd name="connsiteY46" fmla="*/ 6274942 h 6858000"/>
              <a:gd name="connsiteX47" fmla="*/ 9695832 w 12009304"/>
              <a:gd name="connsiteY47" fmla="*/ 5183053 h 6858000"/>
              <a:gd name="connsiteX48" fmla="*/ 9612819 w 12009304"/>
              <a:gd name="connsiteY48" fmla="*/ 5099323 h 6858000"/>
              <a:gd name="connsiteX49" fmla="*/ 9603213 w 12009304"/>
              <a:gd name="connsiteY49" fmla="*/ 5095298 h 6858000"/>
              <a:gd name="connsiteX50" fmla="*/ 9654707 w 12009304"/>
              <a:gd name="connsiteY50" fmla="*/ 5006238 h 6858000"/>
              <a:gd name="connsiteX51" fmla="*/ 9693004 w 12009304"/>
              <a:gd name="connsiteY51" fmla="*/ 4940002 h 6858000"/>
              <a:gd name="connsiteX52" fmla="*/ 9653283 w 12009304"/>
              <a:gd name="connsiteY52" fmla="*/ 4923348 h 6858000"/>
              <a:gd name="connsiteX53" fmla="*/ 9586087 w 12009304"/>
              <a:gd name="connsiteY53" fmla="*/ 4914420 h 6858000"/>
              <a:gd name="connsiteX54" fmla="*/ 8158743 w 12009304"/>
              <a:gd name="connsiteY54" fmla="*/ 4914420 h 6858000"/>
              <a:gd name="connsiteX55" fmla="*/ 7939863 w 12009304"/>
              <a:gd name="connsiteY55" fmla="*/ 5043420 h 6858000"/>
              <a:gd name="connsiteX56" fmla="*/ 7224650 w 12009304"/>
              <a:gd name="connsiteY56" fmla="*/ 6275065 h 6858000"/>
              <a:gd name="connsiteX57" fmla="*/ 7224650 w 12009304"/>
              <a:gd name="connsiteY57" fmla="*/ 6526922 h 6858000"/>
              <a:gd name="connsiteX58" fmla="*/ 7350544 w 12009304"/>
              <a:gd name="connsiteY58" fmla="*/ 6743723 h 6858000"/>
              <a:gd name="connsiteX59" fmla="*/ 7416905 w 12009304"/>
              <a:gd name="connsiteY59" fmla="*/ 6858000 h 6858000"/>
              <a:gd name="connsiteX60" fmla="*/ 5902610 w 12009304"/>
              <a:gd name="connsiteY60" fmla="*/ 6858000 h 6858000"/>
              <a:gd name="connsiteX61" fmla="*/ 4389357 w 12009304"/>
              <a:gd name="connsiteY61" fmla="*/ 6858000 h 6858000"/>
              <a:gd name="connsiteX62" fmla="*/ 0 w 12009304"/>
              <a:gd name="connsiteY6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009304" h="6858000">
                <a:moveTo>
                  <a:pt x="8239723" y="5083103"/>
                </a:moveTo>
                <a:cubicBezTo>
                  <a:pt x="8239723" y="5083103"/>
                  <a:pt x="8239723" y="5083103"/>
                  <a:pt x="9505105" y="5083103"/>
                </a:cubicBezTo>
                <a:cubicBezTo>
                  <a:pt x="9525601" y="5083103"/>
                  <a:pt x="9545588" y="5085825"/>
                  <a:pt x="9564676" y="5091016"/>
                </a:cubicBezTo>
                <a:lnTo>
                  <a:pt x="9605648" y="5108194"/>
                </a:lnTo>
                <a:lnTo>
                  <a:pt x="9580608" y="5151499"/>
                </a:lnTo>
                <a:cubicBezTo>
                  <a:pt x="9354208" y="5543062"/>
                  <a:pt x="9064418" y="6044264"/>
                  <a:pt x="8693486" y="6685800"/>
                </a:cubicBezTo>
                <a:cubicBezTo>
                  <a:pt x="8665958" y="6733339"/>
                  <a:pt x="8632925" y="6776306"/>
                  <a:pt x="8595419" y="6814017"/>
                </a:cubicBezTo>
                <a:lnTo>
                  <a:pt x="8545620" y="6858000"/>
                </a:lnTo>
                <a:lnTo>
                  <a:pt x="7612173" y="6858000"/>
                </a:lnTo>
                <a:lnTo>
                  <a:pt x="7591825" y="6822959"/>
                </a:lnTo>
                <a:cubicBezTo>
                  <a:pt x="7538315" y="6730809"/>
                  <a:pt x="7478495" y="6627794"/>
                  <a:pt x="7411622" y="6512633"/>
                </a:cubicBezTo>
                <a:cubicBezTo>
                  <a:pt x="7370628" y="6444560"/>
                  <a:pt x="7370628" y="6357427"/>
                  <a:pt x="7411622" y="6289354"/>
                </a:cubicBezTo>
                <a:cubicBezTo>
                  <a:pt x="7411622" y="6289354"/>
                  <a:pt x="7411622" y="6289354"/>
                  <a:pt x="8045680" y="5197465"/>
                </a:cubicBezTo>
                <a:cubicBezTo>
                  <a:pt x="8083943" y="5126669"/>
                  <a:pt x="8160465" y="5083103"/>
                  <a:pt x="8239723" y="5083103"/>
                </a:cubicBezTo>
                <a:close/>
                <a:moveTo>
                  <a:pt x="10622296" y="1326563"/>
                </a:moveTo>
                <a:cubicBezTo>
                  <a:pt x="10622296" y="1326563"/>
                  <a:pt x="10622296" y="1326563"/>
                  <a:pt x="11448522" y="1326563"/>
                </a:cubicBezTo>
                <a:cubicBezTo>
                  <a:pt x="11502058" y="1326563"/>
                  <a:pt x="11550238" y="1355009"/>
                  <a:pt x="11577006" y="1401233"/>
                </a:cubicBezTo>
                <a:cubicBezTo>
                  <a:pt x="11577006" y="1401233"/>
                  <a:pt x="11577006" y="1401233"/>
                  <a:pt x="11989228" y="2114179"/>
                </a:cubicBezTo>
                <a:cubicBezTo>
                  <a:pt x="12015996" y="2158629"/>
                  <a:pt x="12015996" y="2215522"/>
                  <a:pt x="11989228" y="2259969"/>
                </a:cubicBezTo>
                <a:cubicBezTo>
                  <a:pt x="11989228" y="2259969"/>
                  <a:pt x="11989228" y="2259969"/>
                  <a:pt x="11577006" y="2972914"/>
                </a:cubicBezTo>
                <a:cubicBezTo>
                  <a:pt x="11550238" y="3019141"/>
                  <a:pt x="11502058" y="3047587"/>
                  <a:pt x="11448522" y="3047587"/>
                </a:cubicBezTo>
                <a:cubicBezTo>
                  <a:pt x="11448522" y="3047587"/>
                  <a:pt x="11448522" y="3047587"/>
                  <a:pt x="10622296" y="3047587"/>
                </a:cubicBezTo>
                <a:cubicBezTo>
                  <a:pt x="10570544" y="3047587"/>
                  <a:pt x="10520578" y="3019141"/>
                  <a:pt x="10495594" y="2972914"/>
                </a:cubicBezTo>
                <a:cubicBezTo>
                  <a:pt x="10495594" y="2972914"/>
                  <a:pt x="10495594" y="2972914"/>
                  <a:pt x="10081589" y="2259969"/>
                </a:cubicBezTo>
                <a:cubicBezTo>
                  <a:pt x="10054821" y="2215522"/>
                  <a:pt x="10054821" y="2158629"/>
                  <a:pt x="10081589" y="2114179"/>
                </a:cubicBezTo>
                <a:cubicBezTo>
                  <a:pt x="10081589" y="2114179"/>
                  <a:pt x="10081589" y="2114179"/>
                  <a:pt x="10495594" y="1401233"/>
                </a:cubicBezTo>
                <a:cubicBezTo>
                  <a:pt x="10520578" y="1355009"/>
                  <a:pt x="10570544" y="1326563"/>
                  <a:pt x="10622296" y="1326563"/>
                </a:cubicBezTo>
                <a:close/>
                <a:moveTo>
                  <a:pt x="0" y="0"/>
                </a:moveTo>
                <a:lnTo>
                  <a:pt x="4457990" y="0"/>
                </a:lnTo>
                <a:lnTo>
                  <a:pt x="5902610" y="0"/>
                </a:lnTo>
                <a:lnTo>
                  <a:pt x="8476869" y="0"/>
                </a:lnTo>
                <a:lnTo>
                  <a:pt x="8535933" y="39849"/>
                </a:lnTo>
                <a:cubicBezTo>
                  <a:pt x="8598516" y="88273"/>
                  <a:pt x="8652195" y="149296"/>
                  <a:pt x="8693486" y="220603"/>
                </a:cubicBezTo>
                <a:cubicBezTo>
                  <a:pt x="8693486" y="220603"/>
                  <a:pt x="8693486" y="220603"/>
                  <a:pt x="10389180" y="3153347"/>
                </a:cubicBezTo>
                <a:cubicBezTo>
                  <a:pt x="10499291" y="3336185"/>
                  <a:pt x="10499291" y="3570221"/>
                  <a:pt x="10389180" y="3753061"/>
                </a:cubicBezTo>
                <a:cubicBezTo>
                  <a:pt x="10389180" y="3753061"/>
                  <a:pt x="10389180" y="3753061"/>
                  <a:pt x="9759557" y="4842009"/>
                </a:cubicBezTo>
                <a:lnTo>
                  <a:pt x="9706493" y="4933778"/>
                </a:lnTo>
                <a:lnTo>
                  <a:pt x="9708360" y="4934561"/>
                </a:lnTo>
                <a:cubicBezTo>
                  <a:pt x="9746510" y="4956830"/>
                  <a:pt x="9778880" y="4989078"/>
                  <a:pt x="9802002" y="5029008"/>
                </a:cubicBezTo>
                <a:cubicBezTo>
                  <a:pt x="9802002" y="5029008"/>
                  <a:pt x="9802002" y="5029008"/>
                  <a:pt x="10514131" y="6260653"/>
                </a:cubicBezTo>
                <a:cubicBezTo>
                  <a:pt x="10560376" y="6337439"/>
                  <a:pt x="10560376" y="6435725"/>
                  <a:pt x="10514131" y="6512512"/>
                </a:cubicBezTo>
                <a:cubicBezTo>
                  <a:pt x="10514131" y="6512512"/>
                  <a:pt x="10514131" y="6512512"/>
                  <a:pt x="10340271" y="6813206"/>
                </a:cubicBezTo>
                <a:lnTo>
                  <a:pt x="10314372" y="6858000"/>
                </a:lnTo>
                <a:lnTo>
                  <a:pt x="10119136" y="6858000"/>
                </a:lnTo>
                <a:lnTo>
                  <a:pt x="10122008" y="6853033"/>
                </a:lnTo>
                <a:cubicBezTo>
                  <a:pt x="10327158" y="6498223"/>
                  <a:pt x="10327158" y="6498223"/>
                  <a:pt x="10327158" y="6498223"/>
                </a:cubicBezTo>
                <a:cubicBezTo>
                  <a:pt x="10368154" y="6430148"/>
                  <a:pt x="10368154" y="6343015"/>
                  <a:pt x="10327158" y="6274942"/>
                </a:cubicBezTo>
                <a:cubicBezTo>
                  <a:pt x="9695832" y="5183053"/>
                  <a:pt x="9695832" y="5183053"/>
                  <a:pt x="9695832" y="5183053"/>
                </a:cubicBezTo>
                <a:cubicBezTo>
                  <a:pt x="9675334" y="5147654"/>
                  <a:pt x="9646640" y="5119063"/>
                  <a:pt x="9612819" y="5099323"/>
                </a:cubicBezTo>
                <a:lnTo>
                  <a:pt x="9603213" y="5095298"/>
                </a:lnTo>
                <a:lnTo>
                  <a:pt x="9654707" y="5006238"/>
                </a:lnTo>
                <a:lnTo>
                  <a:pt x="9693004" y="4940002"/>
                </a:lnTo>
                <a:lnTo>
                  <a:pt x="9653283" y="4923348"/>
                </a:lnTo>
                <a:cubicBezTo>
                  <a:pt x="9631750" y="4917491"/>
                  <a:pt x="9609208" y="4914420"/>
                  <a:pt x="9586087" y="4914420"/>
                </a:cubicBezTo>
                <a:cubicBezTo>
                  <a:pt x="8158743" y="4914420"/>
                  <a:pt x="8158743" y="4914420"/>
                  <a:pt x="8158743" y="4914420"/>
                </a:cubicBezTo>
                <a:cubicBezTo>
                  <a:pt x="8069341" y="4914420"/>
                  <a:pt x="7983024" y="4963563"/>
                  <a:pt x="7939863" y="5043420"/>
                </a:cubicBezTo>
                <a:cubicBezTo>
                  <a:pt x="7224650" y="6275065"/>
                  <a:pt x="7224650" y="6275065"/>
                  <a:pt x="7224650" y="6275065"/>
                </a:cubicBezTo>
                <a:cubicBezTo>
                  <a:pt x="7178407" y="6351849"/>
                  <a:pt x="7178407" y="6450135"/>
                  <a:pt x="7224650" y="6526922"/>
                </a:cubicBezTo>
                <a:cubicBezTo>
                  <a:pt x="7269350" y="6603900"/>
                  <a:pt x="7311257" y="6676067"/>
                  <a:pt x="7350544" y="6743723"/>
                </a:cubicBezTo>
                <a:lnTo>
                  <a:pt x="7416905" y="6858000"/>
                </a:lnTo>
                <a:lnTo>
                  <a:pt x="5902610" y="6858000"/>
                </a:lnTo>
                <a:lnTo>
                  <a:pt x="4389357" y="6858000"/>
                </a:lnTo>
                <a:lnTo>
                  <a:pt x="0" y="6858000"/>
                </a:ln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picture containing diagram&#10;&#10;Description automatically generated">
            <a:extLst>
              <a:ext uri="{FF2B5EF4-FFF2-40B4-BE49-F238E27FC236}">
                <a16:creationId xmlns:a16="http://schemas.microsoft.com/office/drawing/2014/main" id="{299DD839-E4D5-4AE0-96B7-01DE786FE8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862" y="899577"/>
            <a:ext cx="6569449" cy="5058845"/>
          </a:xfrm>
          <a:prstGeom prst="rect">
            <a:avLst/>
          </a:prstGeom>
        </p:spPr>
      </p:pic>
      <p:sp>
        <p:nvSpPr>
          <p:cNvPr id="8" name="TextBox 7">
            <a:extLst>
              <a:ext uri="{FF2B5EF4-FFF2-40B4-BE49-F238E27FC236}">
                <a16:creationId xmlns:a16="http://schemas.microsoft.com/office/drawing/2014/main" id="{6D00170A-06AC-42BE-9BA5-F79883C3F26B}"/>
              </a:ext>
            </a:extLst>
          </p:cNvPr>
          <p:cNvSpPr txBox="1"/>
          <p:nvPr/>
        </p:nvSpPr>
        <p:spPr>
          <a:xfrm>
            <a:off x="7621172" y="815283"/>
            <a:ext cx="4051539" cy="5143139"/>
          </a:xfrm>
          <a:prstGeom prst="rect">
            <a:avLst/>
          </a:prstGeom>
          <a:noFill/>
        </p:spPr>
        <p:txBody>
          <a:bodyPr wrap="square">
            <a:spAutoFit/>
          </a:bodyPr>
          <a:lstStyle/>
          <a:p>
            <a:pPr>
              <a:lnSpc>
                <a:spcPct val="107000"/>
              </a:lnSpc>
              <a:spcAft>
                <a:spcPts val="800"/>
              </a:spcAft>
            </a:pPr>
            <a:r>
              <a:rPr lang="en-GB" sz="2800" dirty="0">
                <a:effectLst/>
                <a:latin typeface="Calibri" panose="020F0502020204030204" pitchFamily="34" charset="0"/>
                <a:ea typeface="Calibri" panose="020F0502020204030204" pitchFamily="34" charset="0"/>
                <a:cs typeface="Times New Roman" panose="02020603050405020304" pitchFamily="18" charset="0"/>
              </a:rPr>
              <a:t>We all have different personalities and different skills that should be valued by each other. They can compliment each other and, when we cooperate and work together, help to achieve great results – just like the picture at the end of the story.</a:t>
            </a:r>
          </a:p>
        </p:txBody>
      </p:sp>
    </p:spTree>
    <p:extLst>
      <p:ext uri="{BB962C8B-B14F-4D97-AF65-F5344CB8AC3E}">
        <p14:creationId xmlns:p14="http://schemas.microsoft.com/office/powerpoint/2010/main" val="3325563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1972BC-C28E-46BB-8BDC-D34F951DD49E}"/>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3" name="TextBox 2">
            <a:extLst>
              <a:ext uri="{FF2B5EF4-FFF2-40B4-BE49-F238E27FC236}">
                <a16:creationId xmlns:a16="http://schemas.microsoft.com/office/drawing/2014/main" id="{F3BBF6EC-F8E5-4F67-ADD7-C70E15C6D677}"/>
              </a:ext>
            </a:extLst>
          </p:cNvPr>
          <p:cNvSpPr txBox="1"/>
          <p:nvPr/>
        </p:nvSpPr>
        <p:spPr>
          <a:xfrm>
            <a:off x="397569" y="866994"/>
            <a:ext cx="10933044" cy="2753639"/>
          </a:xfrm>
          <a:prstGeom prst="rect">
            <a:avLst/>
          </a:prstGeom>
          <a:noFill/>
        </p:spPr>
        <p:txBody>
          <a:bodyPr wrap="square">
            <a:spAutoFit/>
          </a:bodyPr>
          <a:lstStyle/>
          <a:p>
            <a:pPr>
              <a:lnSpc>
                <a:spcPct val="107000"/>
              </a:lnSpc>
              <a:spcAft>
                <a:spcPts val="800"/>
              </a:spcAft>
            </a:pPr>
            <a:r>
              <a:rPr lang="en-GB" sz="2400" b="1" i="1" dirty="0">
                <a:effectLst/>
                <a:latin typeface="Calibri" panose="020F0502020204030204" pitchFamily="34" charset="0"/>
                <a:ea typeface="Calibri" panose="020F0502020204030204" pitchFamily="34" charset="0"/>
                <a:cs typeface="Times New Roman" panose="02020603050405020304" pitchFamily="18" charset="0"/>
              </a:rPr>
              <a:t>Do you recognise what you and others are good at?</a:t>
            </a:r>
            <a:endParaRPr lang="en-GB" sz="24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400" b="1" i="1" dirty="0">
                <a:effectLst/>
                <a:latin typeface="Calibri" panose="020F0502020204030204" pitchFamily="34" charset="0"/>
                <a:ea typeface="Calibri" panose="020F0502020204030204" pitchFamily="34" charset="0"/>
                <a:cs typeface="Times New Roman" panose="02020603050405020304" pitchFamily="18" charset="0"/>
              </a:rPr>
              <a:t>Are you happy and content with your own strengths or do you long to be like someone else? What impact can this have on your feelings and behaviour?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 </a:t>
            </a:r>
            <a:r>
              <a:rPr lang="en-GB" sz="2400" b="1" i="1" dirty="0">
                <a:effectLst/>
                <a:latin typeface="Calibri" panose="020F0502020204030204" pitchFamily="34" charset="0"/>
                <a:ea typeface="Calibri" panose="020F0502020204030204" pitchFamily="34" charset="0"/>
                <a:cs typeface="Times New Roman" panose="02020603050405020304" pitchFamily="18" charset="0"/>
              </a:rPr>
              <a:t> </a:t>
            </a:r>
            <a:endParaRPr lang="en-GB" sz="24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400" b="1" i="1" dirty="0">
                <a:effectLst/>
                <a:latin typeface="Calibri" panose="020F0502020204030204" pitchFamily="34" charset="0"/>
                <a:ea typeface="Calibri" panose="020F0502020204030204" pitchFamily="34" charset="0"/>
                <a:cs typeface="Times New Roman" panose="02020603050405020304" pitchFamily="18" charset="0"/>
              </a:rPr>
              <a:t>How often do we celebrate and compliment each other on our gifts and skills? Are some recognised more often than others? </a:t>
            </a:r>
            <a:endParaRPr lang="en-GB" sz="24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400" b="1" i="1" dirty="0">
                <a:effectLst/>
                <a:latin typeface="Calibri" panose="020F0502020204030204" pitchFamily="34" charset="0"/>
                <a:ea typeface="Calibri" panose="020F0502020204030204" pitchFamily="34" charset="0"/>
                <a:cs typeface="Times New Roman" panose="02020603050405020304" pitchFamily="18" charset="0"/>
              </a:rPr>
              <a:t>What can we do to ensure all members of our school community feel valued?</a:t>
            </a:r>
            <a:endParaRPr lang="en-GB"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BB20D934-B9B4-4D4A-8F74-3BAACCFE6AB5}"/>
              </a:ext>
            </a:extLst>
          </p:cNvPr>
          <p:cNvSpPr txBox="1"/>
          <p:nvPr/>
        </p:nvSpPr>
        <p:spPr>
          <a:xfrm>
            <a:off x="397569" y="291550"/>
            <a:ext cx="3379304" cy="523220"/>
          </a:xfrm>
          <a:prstGeom prst="rect">
            <a:avLst/>
          </a:prstGeom>
          <a:noFill/>
        </p:spPr>
        <p:txBody>
          <a:bodyPr wrap="square" rtlCol="0">
            <a:spAutoFit/>
          </a:bodyPr>
          <a:lstStyle/>
          <a:p>
            <a:r>
              <a:rPr lang="en-GB" sz="2800" b="1" dirty="0"/>
              <a:t>Reflections</a:t>
            </a:r>
          </a:p>
        </p:txBody>
      </p:sp>
      <p:sp>
        <p:nvSpPr>
          <p:cNvPr id="8" name="TextBox 7">
            <a:extLst>
              <a:ext uri="{FF2B5EF4-FFF2-40B4-BE49-F238E27FC236}">
                <a16:creationId xmlns:a16="http://schemas.microsoft.com/office/drawing/2014/main" id="{68FEB6A9-BE1D-4C21-B8A6-440C6BC4B8DD}"/>
              </a:ext>
            </a:extLst>
          </p:cNvPr>
          <p:cNvSpPr txBox="1"/>
          <p:nvPr/>
        </p:nvSpPr>
        <p:spPr>
          <a:xfrm>
            <a:off x="397569" y="3757704"/>
            <a:ext cx="3379304" cy="523220"/>
          </a:xfrm>
          <a:prstGeom prst="rect">
            <a:avLst/>
          </a:prstGeom>
          <a:noFill/>
        </p:spPr>
        <p:txBody>
          <a:bodyPr wrap="square" rtlCol="0">
            <a:spAutoFit/>
          </a:bodyPr>
          <a:lstStyle/>
          <a:p>
            <a:r>
              <a:rPr lang="en-GB" sz="2800" b="1" dirty="0"/>
              <a:t>Prayer</a:t>
            </a:r>
          </a:p>
        </p:txBody>
      </p:sp>
      <p:sp>
        <p:nvSpPr>
          <p:cNvPr id="10" name="TextBox 9">
            <a:extLst>
              <a:ext uri="{FF2B5EF4-FFF2-40B4-BE49-F238E27FC236}">
                <a16:creationId xmlns:a16="http://schemas.microsoft.com/office/drawing/2014/main" id="{887FBFF5-09D1-4A74-8469-16E4A1FE3910}"/>
              </a:ext>
            </a:extLst>
          </p:cNvPr>
          <p:cNvSpPr txBox="1"/>
          <p:nvPr/>
        </p:nvSpPr>
        <p:spPr>
          <a:xfrm>
            <a:off x="397569" y="4280924"/>
            <a:ext cx="11979965" cy="2308324"/>
          </a:xfrm>
          <a:prstGeom prst="rect">
            <a:avLst/>
          </a:prstGeom>
          <a:noFill/>
        </p:spPr>
        <p:txBody>
          <a:bodyPr wrap="square">
            <a:spAutoFit/>
          </a:bodyPr>
          <a:lstStyle/>
          <a:p>
            <a:r>
              <a:rPr lang="en-GB" sz="2400" b="1" i="1" u="none" strike="noStrike" dirty="0">
                <a:solidFill>
                  <a:srgbClr val="000000"/>
                </a:solidFill>
                <a:effectLst/>
              </a:rPr>
              <a:t>Dear God, </a:t>
            </a:r>
          </a:p>
          <a:p>
            <a:r>
              <a:rPr lang="en-GB" sz="2400" b="1" i="1" u="none" strike="noStrike" dirty="0">
                <a:solidFill>
                  <a:srgbClr val="000000"/>
                </a:solidFill>
                <a:effectLst/>
              </a:rPr>
              <a:t>Thank you for our school. We pray it would be a safe place of learning, fun and friendship. Please watch over all our teachers, children and families.</a:t>
            </a:r>
            <a:br>
              <a:rPr lang="en-GB" sz="2400" b="1" i="1" u="none" strike="noStrike" dirty="0">
                <a:solidFill>
                  <a:srgbClr val="000000"/>
                </a:solidFill>
                <a:effectLst/>
              </a:rPr>
            </a:br>
            <a:r>
              <a:rPr lang="en-GB" sz="2400" b="1" i="1" u="none" strike="noStrike" dirty="0">
                <a:solidFill>
                  <a:srgbClr val="000000"/>
                </a:solidFill>
                <a:effectLst/>
              </a:rPr>
              <a:t>Help us to learn new things, to explore the world together and to play and be happy.</a:t>
            </a:r>
            <a:br>
              <a:rPr lang="en-GB" sz="2400" b="1" i="1" u="none" strike="noStrike" dirty="0">
                <a:solidFill>
                  <a:srgbClr val="000000"/>
                </a:solidFill>
                <a:effectLst/>
              </a:rPr>
            </a:br>
            <a:r>
              <a:rPr lang="en-GB" sz="2400" b="1" i="1" u="none" strike="noStrike" dirty="0">
                <a:solidFill>
                  <a:srgbClr val="000000"/>
                </a:solidFill>
                <a:effectLst/>
              </a:rPr>
              <a:t>Help us to have love for each other, to have forgiveness at our heart, and to build kindness into every day. 	Amen.</a:t>
            </a:r>
            <a:endParaRPr lang="en-GB" sz="2400" b="1" i="1" dirty="0"/>
          </a:p>
        </p:txBody>
      </p:sp>
    </p:spTree>
    <p:extLst>
      <p:ext uri="{BB962C8B-B14F-4D97-AF65-F5344CB8AC3E}">
        <p14:creationId xmlns:p14="http://schemas.microsoft.com/office/powerpoint/2010/main" val="26581322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318</Words>
  <Application>Microsoft Office PowerPoint</Application>
  <PresentationFormat>Widescreen</PresentationFormat>
  <Paragraphs>15</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Bradley Hand ITC</vt:lpstr>
      <vt:lpstr>Calibri</vt:lpstr>
      <vt:lpstr>Calibri Light</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Sanders</dc:creator>
  <cp:lastModifiedBy>Robert Sanders</cp:lastModifiedBy>
  <cp:revision>4</cp:revision>
  <dcterms:created xsi:type="dcterms:W3CDTF">2020-10-09T11:42:41Z</dcterms:created>
  <dcterms:modified xsi:type="dcterms:W3CDTF">2021-04-21T08:47:46Z</dcterms:modified>
</cp:coreProperties>
</file>