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8" r:id="rId6"/>
    <p:sldId id="269" r:id="rId7"/>
    <p:sldId id="262" r:id="rId8"/>
    <p:sldId id="261" r:id="rId9"/>
    <p:sldId id="264" r:id="rId10"/>
    <p:sldId id="265" r:id="rId11"/>
    <p:sldId id="266" r:id="rId12"/>
    <p:sldId id="270" r:id="rId13"/>
  </p:sldIdLst>
  <p:sldSz cx="9144000" cy="6858000" type="screen4x3"/>
  <p:notesSz cx="6858000" cy="9144000"/>
  <p:custDataLst>
    <p:tags r:id="rId14"/>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18" y="67"/>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p:nvPr/>
        </p:nvGrpSpPr>
        <p:grpSpPr>
          <a:xfrm>
            <a:off x="0" y="0"/>
            <a:ext cx="792163" cy="6858000"/>
            <a:chOff x="0" y="0"/>
            <a:chExt cx="499" cy="4320"/>
          </a:xfrm>
        </p:grpSpPr>
        <p:sp>
          <p:nvSpPr>
            <p:cNvPr id="5" name="Rectangle 7"/>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 name="Rectangle 9"/>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7" name="Rectangle 10"/>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8" name="Picture 12" descr="Diocesan Logo"/>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5364163" y="5286375"/>
            <a:ext cx="338455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ctrTitle"/>
          </p:nvPr>
        </p:nvSpPr>
        <p:spPr>
          <a:xfrm>
            <a:off x="1547813" y="765175"/>
            <a:ext cx="7196137" cy="2478088"/>
          </a:xfrm>
        </p:spPr>
        <p:txBody>
          <a:bodyPr anchor="b"/>
          <a:lstStyle>
            <a:lvl1pPr>
              <a:defRPr sz="4000">
                <a:solidFill>
                  <a:schemeClr val="tx1"/>
                </a:solidFill>
              </a:defRPr>
            </a:lvl1pPr>
          </a:lstStyle>
          <a:p>
            <a:pPr lvl="0"/>
            <a:r>
              <a:rPr lang="en-GB" noProof="0"/>
              <a:t>MAIN TITLE</a:t>
            </a:r>
          </a:p>
        </p:txBody>
      </p:sp>
      <p:sp>
        <p:nvSpPr>
          <p:cNvPr id="3078" name="Rectangle 6"/>
          <p:cNvSpPr>
            <a:spLocks noGrp="1" noChangeArrowheads="1"/>
          </p:cNvSpPr>
          <p:nvPr>
            <p:ph type="subTitle" idx="1"/>
          </p:nvPr>
        </p:nvSpPr>
        <p:spPr>
          <a:xfrm>
            <a:off x="1547813" y="3284538"/>
            <a:ext cx="7192962" cy="1368425"/>
          </a:xfrm>
        </p:spPr>
        <p:txBody>
          <a:bodyPr/>
          <a:lstStyle>
            <a:lvl1pPr marL="0" indent="0" algn="r">
              <a:buFontTx/>
              <a:buNone/>
              <a:defRPr sz="2800">
                <a:solidFill>
                  <a:srgbClr val="9C9C9C"/>
                </a:solidFill>
              </a:defRPr>
            </a:lvl1pPr>
          </a:lstStyle>
          <a:p>
            <a:pPr lvl="0"/>
            <a:r>
              <a:rPr lang="en-US" noProof="0"/>
              <a:t>(Subtitle or text here)</a:t>
            </a:r>
            <a:endParaRPr lang="en-GB" noProof="0"/>
          </a:p>
        </p:txBody>
      </p:sp>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547813" y="5445224"/>
            <a:ext cx="3672408" cy="1123151"/>
          </a:xfrm>
          <a:prstGeom prst="rect">
            <a:avLst/>
          </a:prstGeom>
        </p:spPr>
      </p:pic>
    </p:spTree>
    <p:extLst>
      <p:ext uri="{BB962C8B-B14F-4D97-AF65-F5344CB8AC3E}">
        <p14:creationId xmlns:p14="http://schemas.microsoft.com/office/powerpoint/2010/main" val="236578187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906871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1013" y="274638"/>
            <a:ext cx="1855787" cy="5746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8888" y="274638"/>
            <a:ext cx="5419725" cy="574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10119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927022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7190404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8888" y="1600200"/>
            <a:ext cx="3636962"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00200"/>
            <a:ext cx="3638550"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1610930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46116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941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55497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32415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3730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1691680" y="274638"/>
            <a:ext cx="699512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SLIDE TITLE</a:t>
            </a:r>
            <a:endParaRPr lang="en-GB" altLang="en-US"/>
          </a:p>
        </p:txBody>
      </p:sp>
      <p:sp>
        <p:nvSpPr>
          <p:cNvPr id="1027" name="Rectangle 8"/>
          <p:cNvSpPr>
            <a:spLocks noGrp="1" noChangeArrowheads="1"/>
          </p:cNvSpPr>
          <p:nvPr>
            <p:ph type="body" idx="1"/>
          </p:nvPr>
        </p:nvSpPr>
        <p:spPr bwMode="auto">
          <a:xfrm>
            <a:off x="1691680" y="1600200"/>
            <a:ext cx="6995120" cy="442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grpSp>
        <p:nvGrpSpPr>
          <p:cNvPr id="1028" name="Group 9"/>
          <p:cNvGrpSpPr/>
          <p:nvPr/>
        </p:nvGrpSpPr>
        <p:grpSpPr>
          <a:xfrm>
            <a:off x="0" y="0"/>
            <a:ext cx="792163" cy="6858000"/>
            <a:chOff x="0" y="0"/>
            <a:chExt cx="499" cy="4320"/>
          </a:xfrm>
        </p:grpSpPr>
        <p:sp>
          <p:nvSpPr>
            <p:cNvPr id="1030" name="Rectangle 10"/>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1" name="Rectangle 11"/>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1032" name="Rectangle 12"/>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1029" name="Picture 13" descr="Diocesan Logo"/>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164388" y="6115050"/>
            <a:ext cx="151288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691680" y="6203950"/>
            <a:ext cx="1482253" cy="45332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r" rtl="0" eaLnBrk="0" fontAlgn="base" hangingPunct="0">
        <a:spcBef>
          <a:spcPct val="0"/>
        </a:spcBef>
        <a:spcAft>
          <a:spcPct val="0"/>
        </a:spcAft>
        <a:defRPr sz="3600" kern="1200">
          <a:solidFill>
            <a:schemeClr val="tx1"/>
          </a:solidFill>
          <a:latin typeface="+mj-lt"/>
          <a:ea typeface="+mj-ea"/>
          <a:cs typeface="+mj-cs"/>
        </a:defRPr>
      </a:lvl1pPr>
      <a:lvl2pPr algn="r" rtl="0" eaLnBrk="0" fontAlgn="base" hangingPunct="0">
        <a:spcBef>
          <a:spcPct val="0"/>
        </a:spcBef>
        <a:spcAft>
          <a:spcPct val="0"/>
        </a:spcAft>
        <a:defRPr sz="3600">
          <a:solidFill>
            <a:srgbClr val="CF0A2C"/>
          </a:solidFill>
          <a:latin typeface="Myriad Pro" panose="020B0503030403020204" pitchFamily="34" charset="0"/>
        </a:defRPr>
      </a:lvl2pPr>
      <a:lvl3pPr algn="r" rtl="0" eaLnBrk="0" fontAlgn="base" hangingPunct="0">
        <a:spcBef>
          <a:spcPct val="0"/>
        </a:spcBef>
        <a:spcAft>
          <a:spcPct val="0"/>
        </a:spcAft>
        <a:defRPr sz="3600">
          <a:solidFill>
            <a:srgbClr val="CF0A2C"/>
          </a:solidFill>
          <a:latin typeface="Myriad Pro" panose="020B0503030403020204" pitchFamily="34" charset="0"/>
        </a:defRPr>
      </a:lvl3pPr>
      <a:lvl4pPr algn="r" rtl="0" eaLnBrk="0" fontAlgn="base" hangingPunct="0">
        <a:spcBef>
          <a:spcPct val="0"/>
        </a:spcBef>
        <a:spcAft>
          <a:spcPct val="0"/>
        </a:spcAft>
        <a:defRPr sz="3600">
          <a:solidFill>
            <a:srgbClr val="CF0A2C"/>
          </a:solidFill>
          <a:latin typeface="Myriad Pro" panose="020B0503030403020204" pitchFamily="34" charset="0"/>
        </a:defRPr>
      </a:lvl4pPr>
      <a:lvl5pPr algn="r" rtl="0" eaLnBrk="0" fontAlgn="base" hangingPunct="0">
        <a:spcBef>
          <a:spcPct val="0"/>
        </a:spcBef>
        <a:spcAft>
          <a:spcPct val="0"/>
        </a:spcAft>
        <a:defRPr sz="3600">
          <a:solidFill>
            <a:srgbClr val="CF0A2C"/>
          </a:solidFill>
          <a:latin typeface="Myriad Pro" panose="020B0503030403020204" pitchFamily="34" charset="0"/>
        </a:defRPr>
      </a:lvl5pPr>
      <a:lvl6pPr marL="457200" algn="r" rtl="0" fontAlgn="base">
        <a:spcBef>
          <a:spcPct val="0"/>
        </a:spcBef>
        <a:spcAft>
          <a:spcPct val="0"/>
        </a:spcAft>
        <a:defRPr sz="3600">
          <a:solidFill>
            <a:srgbClr val="CF0A2C"/>
          </a:solidFill>
          <a:latin typeface="Myriad Pro" panose="020B0503030403020204" pitchFamily="34" charset="0"/>
        </a:defRPr>
      </a:lvl6pPr>
      <a:lvl7pPr marL="914400" algn="r" rtl="0" fontAlgn="base">
        <a:spcBef>
          <a:spcPct val="0"/>
        </a:spcBef>
        <a:spcAft>
          <a:spcPct val="0"/>
        </a:spcAft>
        <a:defRPr sz="3600">
          <a:solidFill>
            <a:srgbClr val="CF0A2C"/>
          </a:solidFill>
          <a:latin typeface="Myriad Pro" panose="020B0503030403020204" pitchFamily="34" charset="0"/>
        </a:defRPr>
      </a:lvl7pPr>
      <a:lvl8pPr marL="1371600" algn="r" rtl="0" fontAlgn="base">
        <a:spcBef>
          <a:spcPct val="0"/>
        </a:spcBef>
        <a:spcAft>
          <a:spcPct val="0"/>
        </a:spcAft>
        <a:defRPr sz="3600">
          <a:solidFill>
            <a:srgbClr val="CF0A2C"/>
          </a:solidFill>
          <a:latin typeface="Myriad Pro" panose="020B0503030403020204" pitchFamily="34" charset="0"/>
        </a:defRPr>
      </a:lvl8pPr>
      <a:lvl9pPr marL="1828800" algn="r" rtl="0" fontAlgn="base">
        <a:spcBef>
          <a:spcPct val="0"/>
        </a:spcBef>
        <a:spcAft>
          <a:spcPct val="0"/>
        </a:spcAft>
        <a:defRPr sz="3600">
          <a:solidFill>
            <a:srgbClr val="CF0A2C"/>
          </a:solidFill>
          <a:latin typeface="Myriad Pro" panose="020B0503030403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flickr.com/photos/thedcms/7662576984"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xhere.com/en/photo/749250" TargetMode="External"/><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biblefunforkids.com/2014/05/daniel-nebuchadnezzars-dream.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691680" y="274638"/>
            <a:ext cx="6995120" cy="1143000"/>
          </a:xfrm>
        </p:spPr>
        <p:txBody>
          <a:bodyPr wrap="square" anchor="ctr">
            <a:normAutofit fontScale="90000"/>
          </a:bodyPr>
          <a:lstStyle/>
          <a:p>
            <a:pPr algn="l" eaLnBrk="1" hangingPunct="1">
              <a:lnSpc>
                <a:spcPct val="90000"/>
              </a:lnSpc>
            </a:pPr>
            <a:r>
              <a:rPr lang="en-US" altLang="en-US" sz="1700" b="1"/>
              <a:t>What do you see?</a:t>
            </a:r>
          </a:p>
          <a:p>
            <a:pPr algn="l" eaLnBrk="1" hangingPunct="1">
              <a:lnSpc>
                <a:spcPct val="90000"/>
              </a:lnSpc>
            </a:pPr>
            <a:r>
              <a:rPr lang="en-US" altLang="en-US" sz="1700"/>
              <a:t>All of the following pictures have a sporting theme.</a:t>
            </a:r>
            <a:br>
              <a:rPr lang="en-US" altLang="en-US" sz="1700"/>
            </a:br>
            <a:r>
              <a:rPr lang="en-US" altLang="en-US" sz="1700"/>
              <a:t>Use the questions to help you reflect on different emotions, values and Bible verses.</a:t>
            </a:r>
            <a:br>
              <a:rPr lang="en-US" altLang="en-US" sz="1700"/>
            </a:br>
            <a:r>
              <a:rPr lang="en-US" altLang="en-US" sz="1700"/>
              <a:t>You may like to look at one picture each day in worship this week.</a:t>
            </a:r>
          </a:p>
        </p:txBody>
      </p:sp>
      <p:pic>
        <p:nvPicPr>
          <p:cNvPr id="3" name="Picture 2" descr="A picture containing sky, outdoor, spectacles, goggles&#10;&#10;Description automatically generated">
            <a:extLst>
              <a:ext uri="{FF2B5EF4-FFF2-40B4-BE49-F238E27FC236}">
                <a16:creationId xmlns:a16="http://schemas.microsoft.com/office/drawing/2014/main" id="{D1EF0BD1-5618-4E63-AFE1-BC0457B31DB5}"/>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2123728" y="1628800"/>
            <a:ext cx="5981662" cy="397219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2FC5-1C5D-4835-9A86-9B203827A41F}"/>
              </a:ext>
            </a:extLst>
          </p:cNvPr>
          <p:cNvSpPr>
            <a:spLocks noGrp="1"/>
          </p:cNvSpPr>
          <p:nvPr>
            <p:ph type="title"/>
          </p:nvPr>
        </p:nvSpPr>
        <p:spPr>
          <a:xfrm>
            <a:off x="1475656" y="102998"/>
            <a:ext cx="6995120" cy="805722"/>
          </a:xfrm>
        </p:spPr>
        <p:txBody>
          <a:bodyPr/>
          <a:lstStyle/>
          <a:p>
            <a:pPr algn="ctr"/>
            <a:r>
              <a:rPr lang="en-GB" b="1"/>
              <a:t>Challenge 4</a:t>
            </a:r>
          </a:p>
        </p:txBody>
      </p:sp>
      <p:sp>
        <p:nvSpPr>
          <p:cNvPr id="3" name="Content Placeholder 2">
            <a:extLst>
              <a:ext uri="{FF2B5EF4-FFF2-40B4-BE49-F238E27FC236}">
                <a16:creationId xmlns:a16="http://schemas.microsoft.com/office/drawing/2014/main" id="{163CB33A-E2C2-4EDE-9B22-785FE9D44420}"/>
              </a:ext>
            </a:extLst>
          </p:cNvPr>
          <p:cNvSpPr>
            <a:spLocks noGrp="1"/>
          </p:cNvSpPr>
          <p:nvPr>
            <p:ph idx="1"/>
          </p:nvPr>
        </p:nvSpPr>
        <p:spPr>
          <a:xfrm>
            <a:off x="1331640" y="728700"/>
            <a:ext cx="7704856" cy="5400600"/>
          </a:xfrm>
        </p:spPr>
        <p:txBody>
          <a:bodyPr/>
          <a:lstStyle/>
          <a:p>
            <a:pPr marL="0" indent="0">
              <a:buNone/>
            </a:pPr>
            <a:endParaRPr lang="en-GB" sz="1600" b="1">
              <a:solidFill>
                <a:schemeClr val="tx2"/>
              </a:solidFill>
            </a:endParaRPr>
          </a:p>
          <a:p>
            <a:pPr marL="0" indent="0">
              <a:buNone/>
            </a:pPr>
            <a:endParaRPr lang="en-GB" sz="1600" b="1"/>
          </a:p>
        </p:txBody>
      </p:sp>
      <p:sp>
        <p:nvSpPr>
          <p:cNvPr id="5" name="TextBox 4">
            <a:extLst>
              <a:ext uri="{FF2B5EF4-FFF2-40B4-BE49-F238E27FC236}">
                <a16:creationId xmlns:a16="http://schemas.microsoft.com/office/drawing/2014/main" id="{802231AE-5ECD-4ABA-B76D-1D94E5904224}"/>
              </a:ext>
            </a:extLst>
          </p:cNvPr>
          <p:cNvSpPr txBox="1"/>
          <p:nvPr/>
        </p:nvSpPr>
        <p:spPr>
          <a:xfrm>
            <a:off x="1475656" y="1166842"/>
            <a:ext cx="7344816" cy="369332"/>
          </a:xfrm>
          <a:prstGeom prst="rect">
            <a:avLst/>
          </a:prstGeom>
          <a:noFill/>
        </p:spPr>
        <p:txBody>
          <a:bodyPr wrap="square">
            <a:spAutoFit/>
          </a:bodyPr>
          <a:lstStyle/>
          <a:p>
            <a:endParaRPr lang="en-GB" b="1">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D05104D0-F494-4852-A3ED-C3BC7880FF33}"/>
              </a:ext>
            </a:extLst>
          </p:cNvPr>
          <p:cNvSpPr txBox="1"/>
          <p:nvPr/>
        </p:nvSpPr>
        <p:spPr>
          <a:xfrm>
            <a:off x="1368127" y="908720"/>
            <a:ext cx="7416824" cy="5262979"/>
          </a:xfrm>
          <a:prstGeom prst="rect">
            <a:avLst/>
          </a:prstGeom>
          <a:noFill/>
        </p:spPr>
        <p:txBody>
          <a:bodyPr wrap="square">
            <a:spAutoFit/>
          </a:bodyPr>
          <a:lstStyle/>
          <a:p>
            <a:r>
              <a:rPr lang="en-GB" sz="1400" b="1">
                <a:latin typeface="+mn-lt"/>
              </a:rPr>
              <a:t>Read the story starter:</a:t>
            </a:r>
          </a:p>
          <a:p>
            <a:endParaRPr lang="en-GB" sz="1400" b="1">
              <a:latin typeface="+mn-lt"/>
            </a:endParaRPr>
          </a:p>
          <a:p>
            <a:r>
              <a:rPr lang="en-GB" sz="1400">
                <a:latin typeface="+mn-lt"/>
              </a:rPr>
              <a:t>She gripped me tightly in her fingers. I could tell exactly what was about to happen…</a:t>
            </a:r>
          </a:p>
          <a:p>
            <a:r>
              <a:rPr lang="en-GB" sz="1400">
                <a:latin typeface="+mn-lt"/>
              </a:rPr>
              <a:t>Without warning, I felt myself being flung high into the air. For a moment it felt like I was flying as the wind rushed past me. I could see myself glowing a gloriously bright shade of yellow in the glistening sunshine as it poured down upon the court.</a:t>
            </a:r>
          </a:p>
          <a:p>
            <a:r>
              <a:rPr lang="en-GB" sz="1400">
                <a:latin typeface="+mn-lt"/>
              </a:rPr>
              <a:t>As I reached the pinnacle of my flight, I glanced down and saw her reaching up towards me with her racquet.</a:t>
            </a:r>
          </a:p>
          <a:p>
            <a:endParaRPr lang="en-GB" sz="1400">
              <a:latin typeface="+mn-lt"/>
            </a:endParaRPr>
          </a:p>
          <a:p>
            <a:r>
              <a:rPr lang="en-GB" sz="1400" b="1">
                <a:latin typeface="+mn-lt"/>
              </a:rPr>
              <a:t>Question time!</a:t>
            </a:r>
          </a:p>
          <a:p>
            <a:r>
              <a:rPr lang="en-GB" sz="1400">
                <a:latin typeface="+mn-lt"/>
              </a:rPr>
              <a:t>Who is telling the story?</a:t>
            </a:r>
          </a:p>
          <a:p>
            <a:r>
              <a:rPr lang="en-GB" sz="1400">
                <a:latin typeface="+mn-lt"/>
              </a:rPr>
              <a:t>What will happen to them over the next few moments?</a:t>
            </a:r>
          </a:p>
          <a:p>
            <a:endParaRPr lang="en-GB" sz="1400">
              <a:latin typeface="+mn-lt"/>
            </a:endParaRPr>
          </a:p>
          <a:p>
            <a:r>
              <a:rPr lang="en-GB" sz="1400">
                <a:latin typeface="+mn-lt"/>
              </a:rPr>
              <a:t>Sometimes life can feel a bit like being a tennis ball – perhaps you feel that you are bounced between two friends, between understanding a lesson and then sometimes not understanding at all – or maybe it sometimes feels like the rules are different at school than they are at home.</a:t>
            </a:r>
          </a:p>
          <a:p>
            <a:endParaRPr lang="en-GB" sz="1400">
              <a:latin typeface="+mn-lt"/>
            </a:endParaRPr>
          </a:p>
          <a:p>
            <a:r>
              <a:rPr lang="en-GB" sz="1400">
                <a:latin typeface="+mn-lt"/>
              </a:rPr>
              <a:t>Have you ever felt like that?</a:t>
            </a:r>
          </a:p>
          <a:p>
            <a:endParaRPr lang="en-GB" sz="1400">
              <a:latin typeface="+mn-lt"/>
            </a:endParaRPr>
          </a:p>
          <a:p>
            <a:r>
              <a:rPr lang="en-GB" sz="1400">
                <a:latin typeface="+mn-lt"/>
              </a:rPr>
              <a:t>The Bible tells us ‘</a:t>
            </a:r>
            <a:r>
              <a:rPr lang="en-GB" sz="1400" b="1" i="1">
                <a:latin typeface="+mn-lt"/>
              </a:rPr>
              <a:t>Jesus Christ is the same yesterday and today and forever</a:t>
            </a:r>
            <a:r>
              <a:rPr lang="en-GB" sz="1400">
                <a:latin typeface="+mn-lt"/>
              </a:rPr>
              <a:t>.’</a:t>
            </a:r>
          </a:p>
          <a:p>
            <a:r>
              <a:rPr lang="en-GB" sz="1400">
                <a:latin typeface="+mn-lt"/>
              </a:rPr>
              <a:t>What do you think this means?</a:t>
            </a:r>
          </a:p>
          <a:p>
            <a:r>
              <a:rPr lang="en-GB" sz="1400">
                <a:latin typeface="+mn-lt"/>
              </a:rPr>
              <a:t>How could we use this idea to help us cope when we feel like the tennis ball?</a:t>
            </a:r>
          </a:p>
          <a:p>
            <a:endParaRPr lang="en-GB" sz="1400">
              <a:latin typeface="+mn-lt"/>
            </a:endParaRPr>
          </a:p>
          <a:p>
            <a:endParaRPr lang="en-GB" sz="1400">
              <a:latin typeface="+mn-lt"/>
            </a:endParaRPr>
          </a:p>
        </p:txBody>
      </p:sp>
    </p:spTree>
    <p:extLst>
      <p:ext uri="{BB962C8B-B14F-4D97-AF65-F5344CB8AC3E}">
        <p14:creationId xmlns:p14="http://schemas.microsoft.com/office/powerpoint/2010/main" val="142272680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1DC89A6-D4D5-4145-B504-FCB3F2A3AB1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835696" y="764704"/>
            <a:ext cx="6664940" cy="4421188"/>
          </a:xfrm>
        </p:spPr>
      </p:pic>
    </p:spTree>
    <p:extLst>
      <p:ext uri="{BB962C8B-B14F-4D97-AF65-F5344CB8AC3E}">
        <p14:creationId xmlns:p14="http://schemas.microsoft.com/office/powerpoint/2010/main" val="6043260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E79FC5-347C-4FAA-BC0C-BB6B81EE8E81}"/>
              </a:ext>
            </a:extLst>
          </p:cNvPr>
          <p:cNvSpPr>
            <a:spLocks noGrp="1"/>
          </p:cNvSpPr>
          <p:nvPr>
            <p:ph idx="1"/>
          </p:nvPr>
        </p:nvSpPr>
        <p:spPr>
          <a:xfrm>
            <a:off x="1547664" y="764704"/>
            <a:ext cx="6995120" cy="4421188"/>
          </a:xfrm>
        </p:spPr>
        <p:txBody>
          <a:bodyPr/>
          <a:lstStyle/>
          <a:p>
            <a:pPr marL="0" indent="0" algn="ctr">
              <a:buNone/>
            </a:pPr>
            <a:r>
              <a:rPr lang="en-GB" b="1"/>
              <a:t>Challenge 5</a:t>
            </a:r>
          </a:p>
          <a:p>
            <a:pPr marL="0" indent="0">
              <a:buNone/>
            </a:pPr>
            <a:r>
              <a:rPr lang="en-GB" sz="1400" b="1"/>
              <a:t>Question time!</a:t>
            </a:r>
          </a:p>
          <a:p>
            <a:pPr marL="0" indent="0">
              <a:buNone/>
            </a:pPr>
            <a:r>
              <a:rPr lang="en-GB" sz="1400"/>
              <a:t>How is Chris and Tom’s game different to other versions?</a:t>
            </a:r>
          </a:p>
          <a:p>
            <a:pPr marL="0" indent="0">
              <a:buNone/>
            </a:pPr>
            <a:r>
              <a:rPr lang="en-GB" sz="1400"/>
              <a:t>What is your favourite game to play at home/at school?</a:t>
            </a:r>
          </a:p>
          <a:p>
            <a:pPr marL="0" indent="0">
              <a:buNone/>
            </a:pPr>
            <a:r>
              <a:rPr lang="en-GB" sz="1400"/>
              <a:t>Why do you think that football is referred to as ‘the great game’?</a:t>
            </a:r>
          </a:p>
          <a:p>
            <a:pPr marL="0" indent="0">
              <a:buNone/>
            </a:pPr>
            <a:endParaRPr lang="en-GB" sz="1400" b="1"/>
          </a:p>
          <a:p>
            <a:pPr marL="0" indent="0">
              <a:buNone/>
            </a:pPr>
            <a:endParaRPr lang="en-GB" sz="1400" b="1"/>
          </a:p>
          <a:p>
            <a:pPr marL="0" indent="0">
              <a:buNone/>
            </a:pPr>
            <a:r>
              <a:rPr lang="en-GB" sz="1400"/>
              <a:t>Imagine that one of the giant hands reaching down belongs to God. If he placed you on a sports field, what kind of athlete would you chose to be:</a:t>
            </a:r>
          </a:p>
          <a:p>
            <a:pPr marL="0" indent="0">
              <a:buNone/>
            </a:pPr>
            <a:r>
              <a:rPr lang="en-GB" sz="1400"/>
              <a:t>What sport would you play?</a:t>
            </a:r>
          </a:p>
          <a:p>
            <a:pPr marL="0" indent="0">
              <a:buNone/>
            </a:pPr>
            <a:r>
              <a:rPr lang="en-GB" sz="1400"/>
              <a:t>Would you be a player on a team or would you prefer to take part in an individual sport?</a:t>
            </a:r>
          </a:p>
          <a:p>
            <a:pPr marL="0" indent="0">
              <a:buNone/>
            </a:pPr>
            <a:r>
              <a:rPr lang="en-GB" sz="1400"/>
              <a:t>What Christian values would you show in your training and during matches or competitions?</a:t>
            </a:r>
          </a:p>
          <a:p>
            <a:pPr marL="0" indent="0">
              <a:buNone/>
            </a:pPr>
            <a:r>
              <a:rPr lang="en-GB" sz="1400"/>
              <a:t>Pick one of the values that you have decided upon and explain why this would be important to you in your sporting life.</a:t>
            </a:r>
          </a:p>
          <a:p>
            <a:pPr marL="0" indent="0">
              <a:buNone/>
            </a:pPr>
            <a:r>
              <a:rPr lang="en-GB" sz="1400"/>
              <a:t>Can you name a Bible story that would inspire you to do your best in your role as an athlete.</a:t>
            </a:r>
          </a:p>
        </p:txBody>
      </p:sp>
    </p:spTree>
    <p:extLst>
      <p:ext uri="{BB962C8B-B14F-4D97-AF65-F5344CB8AC3E}">
        <p14:creationId xmlns:p14="http://schemas.microsoft.com/office/powerpoint/2010/main" val="3863025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BBBD23-3075-451F-A1CD-7BFC8A0C211A}"/>
              </a:ext>
            </a:extLst>
          </p:cNvPr>
          <p:cNvSpPr>
            <a:spLocks noGrp="1"/>
          </p:cNvSpPr>
          <p:nvPr>
            <p:ph sz="half" idx="1"/>
          </p:nvPr>
        </p:nvSpPr>
        <p:spPr>
          <a:xfrm>
            <a:off x="1331640" y="404664"/>
            <a:ext cx="7272808" cy="4536604"/>
          </a:xfrm>
        </p:spPr>
        <p:txBody>
          <a:bodyPr wrap="square" anchor="t">
            <a:normAutofit/>
          </a:bodyPr>
          <a:lstStyle/>
          <a:p>
            <a:pPr>
              <a:lnSpc>
                <a:spcPct val="90000"/>
              </a:lnSpc>
            </a:pPr>
            <a:r>
              <a:rPr lang="en-GB" sz="2000"/>
              <a:t>Look very carefully at each picture – the first one is on the next slide.</a:t>
            </a:r>
          </a:p>
          <a:p>
            <a:pPr>
              <a:lnSpc>
                <a:spcPct val="90000"/>
              </a:lnSpc>
            </a:pPr>
            <a:r>
              <a:rPr lang="en-GB" sz="2000"/>
              <a:t>Click again and you will see a list of questions on the following slide.</a:t>
            </a:r>
          </a:p>
          <a:p>
            <a:pPr>
              <a:lnSpc>
                <a:spcPct val="90000"/>
              </a:lnSpc>
            </a:pPr>
            <a:r>
              <a:rPr lang="en-GB" sz="2000"/>
              <a:t>There is no need to write your answers down, you can just think or talk about them </a:t>
            </a:r>
          </a:p>
          <a:p>
            <a:pPr>
              <a:lnSpc>
                <a:spcPct val="90000"/>
              </a:lnSpc>
            </a:pPr>
            <a:r>
              <a:rPr lang="en-GB" sz="2000"/>
              <a:t>These challenges can be used lots of times. There is not just one answer</a:t>
            </a:r>
          </a:p>
          <a:p>
            <a:pPr marL="0" indent="0">
              <a:lnSpc>
                <a:spcPct val="90000"/>
              </a:lnSpc>
              <a:buNone/>
            </a:pPr>
            <a:endParaRPr lang="en-GB" sz="2200"/>
          </a:p>
        </p:txBody>
      </p:sp>
      <p:pic>
        <p:nvPicPr>
          <p:cNvPr id="4" name="Picture 3">
            <a:extLst>
              <a:ext uri="{FF2B5EF4-FFF2-40B4-BE49-F238E27FC236}">
                <a16:creationId xmlns:a16="http://schemas.microsoft.com/office/drawing/2014/main" id="{98F5DFFC-503F-459E-BE85-06B81E17878B}"/>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403648" y="2924944"/>
            <a:ext cx="7503087" cy="3816424"/>
          </a:xfrm>
          <a:prstGeom prst="rect">
            <a:avLst/>
          </a:prstGeom>
        </p:spPr>
      </p:pic>
    </p:spTree>
    <p:extLst>
      <p:ext uri="{BB962C8B-B14F-4D97-AF65-F5344CB8AC3E}">
        <p14:creationId xmlns:p14="http://schemas.microsoft.com/office/powerpoint/2010/main" val="421040975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running on a track&#10;&#10;Description automatically generated">
            <a:extLst>
              <a:ext uri="{FF2B5EF4-FFF2-40B4-BE49-F238E27FC236}">
                <a16:creationId xmlns:a16="http://schemas.microsoft.com/office/drawing/2014/main" id="{6B8E7480-3C9B-47EF-9613-950CE4D6A9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75656" y="456794"/>
            <a:ext cx="7386253" cy="5184576"/>
          </a:xfrm>
          <a:prstGeom prst="rect">
            <a:avLst/>
          </a:prstGeom>
        </p:spPr>
      </p:pic>
    </p:spTree>
    <p:extLst>
      <p:ext uri="{BB962C8B-B14F-4D97-AF65-F5344CB8AC3E}">
        <p14:creationId xmlns:p14="http://schemas.microsoft.com/office/powerpoint/2010/main" val="26794918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8FD41-8A81-4A5F-AA18-495AE7FBC4BF}"/>
              </a:ext>
            </a:extLst>
          </p:cNvPr>
          <p:cNvSpPr>
            <a:spLocks noGrp="1"/>
          </p:cNvSpPr>
          <p:nvPr>
            <p:ph type="title"/>
          </p:nvPr>
        </p:nvSpPr>
        <p:spPr>
          <a:xfrm>
            <a:off x="1403648" y="44624"/>
            <a:ext cx="6995120" cy="864096"/>
          </a:xfrm>
        </p:spPr>
        <p:txBody>
          <a:bodyPr/>
          <a:lstStyle/>
          <a:p>
            <a:pPr algn="ctr"/>
            <a:r>
              <a:rPr lang="en-GB" sz="3200" b="1" u="sng"/>
              <a:t>Challenge 1</a:t>
            </a:r>
          </a:p>
        </p:txBody>
      </p:sp>
      <p:sp>
        <p:nvSpPr>
          <p:cNvPr id="3" name="Content Placeholder 2">
            <a:extLst>
              <a:ext uri="{FF2B5EF4-FFF2-40B4-BE49-F238E27FC236}">
                <a16:creationId xmlns:a16="http://schemas.microsoft.com/office/drawing/2014/main" id="{4ECB9953-F4DE-4E88-8FF8-F72868688CDC}"/>
              </a:ext>
            </a:extLst>
          </p:cNvPr>
          <p:cNvSpPr>
            <a:spLocks noGrp="1"/>
          </p:cNvSpPr>
          <p:nvPr>
            <p:ph idx="1"/>
          </p:nvPr>
        </p:nvSpPr>
        <p:spPr>
          <a:xfrm>
            <a:off x="1403648" y="836712"/>
            <a:ext cx="7560840" cy="4968552"/>
          </a:xfrm>
        </p:spPr>
        <p:txBody>
          <a:bodyPr/>
          <a:lstStyle/>
          <a:p>
            <a:pPr marL="0" indent="0">
              <a:buNone/>
            </a:pPr>
            <a:r>
              <a:rPr lang="en-GB" sz="1400" b="1"/>
              <a:t>Question time!</a:t>
            </a:r>
          </a:p>
          <a:p>
            <a:pPr marL="0" indent="0">
              <a:buNone/>
            </a:pPr>
            <a:r>
              <a:rPr lang="en-GB" sz="1400"/>
              <a:t>Have you ever taken part in a race?</a:t>
            </a:r>
          </a:p>
          <a:p>
            <a:pPr marL="0" indent="0">
              <a:buNone/>
            </a:pPr>
            <a:r>
              <a:rPr lang="en-GB" sz="1400"/>
              <a:t>How might it feel for this athlete to be standing in the starting blocks before the race starts?</a:t>
            </a:r>
          </a:p>
          <a:p>
            <a:pPr marL="0" indent="0">
              <a:buNone/>
            </a:pPr>
            <a:r>
              <a:rPr lang="en-GB" sz="1400"/>
              <a:t>How might her emotions change at different stages of the race?</a:t>
            </a:r>
          </a:p>
          <a:p>
            <a:pPr marL="0" indent="0">
              <a:buNone/>
            </a:pPr>
            <a:r>
              <a:rPr lang="en-GB" sz="1400"/>
              <a:t>How do you get better at running?</a:t>
            </a:r>
          </a:p>
          <a:p>
            <a:pPr marL="0" indent="0">
              <a:buNone/>
            </a:pPr>
            <a:r>
              <a:rPr lang="en-GB" sz="1400"/>
              <a:t>How do you get better at anything in life?</a:t>
            </a:r>
          </a:p>
          <a:p>
            <a:pPr marL="0" indent="0">
              <a:buNone/>
            </a:pPr>
            <a:r>
              <a:rPr lang="en-GB" sz="1400"/>
              <a:t>There is a saying: ‘Practice makes perfect’. Do you agree? Why?</a:t>
            </a:r>
          </a:p>
          <a:p>
            <a:pPr marL="0" indent="0">
              <a:buNone/>
            </a:pPr>
            <a:endParaRPr lang="en-GB" sz="1400"/>
          </a:p>
          <a:p>
            <a:pPr marL="0" indent="0">
              <a:buNone/>
            </a:pPr>
            <a:endParaRPr lang="en-GB" sz="1400"/>
          </a:p>
          <a:p>
            <a:pPr marL="0" indent="0">
              <a:buNone/>
            </a:pPr>
            <a:r>
              <a:rPr lang="en-GB" sz="1400"/>
              <a:t>Look at the Bible verse below:</a:t>
            </a:r>
          </a:p>
          <a:p>
            <a:pPr marL="0" indent="0">
              <a:buNone/>
            </a:pPr>
            <a:endParaRPr lang="en-GB" sz="1400"/>
          </a:p>
          <a:p>
            <a:pPr marL="0" indent="0">
              <a:buNone/>
            </a:pPr>
            <a:r>
              <a:rPr lang="en-GB" sz="1400"/>
              <a:t>“Let us not become weary in doing good, for at the proper time we will reap a harvest if we do not give up.” Galatians 6:9</a:t>
            </a:r>
          </a:p>
          <a:p>
            <a:endParaRPr lang="en-GB" sz="1200"/>
          </a:p>
          <a:p>
            <a:pPr marL="0" indent="0">
              <a:buNone/>
            </a:pPr>
            <a:r>
              <a:rPr lang="en-GB" sz="1400"/>
              <a:t>What do you think this verse means?</a:t>
            </a:r>
          </a:p>
          <a:p>
            <a:pPr marL="0" indent="0">
              <a:buNone/>
            </a:pPr>
            <a:r>
              <a:rPr lang="en-GB" sz="1400"/>
              <a:t>Why is important not to give up trying to do the right thing?</a:t>
            </a:r>
          </a:p>
        </p:txBody>
      </p:sp>
    </p:spTree>
    <p:extLst>
      <p:ext uri="{BB962C8B-B14F-4D97-AF65-F5344CB8AC3E}">
        <p14:creationId xmlns:p14="http://schemas.microsoft.com/office/powerpoint/2010/main" val="17517366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indoor, altar&#10;&#10;Description automatically generated">
            <a:extLst>
              <a:ext uri="{FF2B5EF4-FFF2-40B4-BE49-F238E27FC236}">
                <a16:creationId xmlns:a16="http://schemas.microsoft.com/office/drawing/2014/main" id="{443F8D88-0AFA-4B23-BCDB-8E657E737D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63688" y="620688"/>
            <a:ext cx="6624736" cy="4104456"/>
          </a:xfrm>
          <a:prstGeom prst="rect">
            <a:avLst/>
          </a:prstGeom>
        </p:spPr>
      </p:pic>
    </p:spTree>
    <p:extLst>
      <p:ext uri="{BB962C8B-B14F-4D97-AF65-F5344CB8AC3E}">
        <p14:creationId xmlns:p14="http://schemas.microsoft.com/office/powerpoint/2010/main" val="67243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AF7F532D-4908-4468-A3B9-D9628E46F63A}"/>
              </a:ext>
            </a:extLst>
          </p:cNvPr>
          <p:cNvSpPr>
            <a:spLocks noChangeArrowheads="1"/>
          </p:cNvSpPr>
          <p:nvPr/>
        </p:nvSpPr>
        <p:spPr bwMode="auto">
          <a:xfrm>
            <a:off x="1403648" y="457512"/>
            <a:ext cx="7272808" cy="492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25392" rIns="23805" bIns="0" numCol="1" anchor="ctr" anchorCtr="0" compatLnSpc="1">
            <a:prstTxWarp prst="textNoShape">
              <a:avLst/>
            </a:prstTxWarp>
            <a:spAutoFit/>
          </a:bodyPr>
          <a:lstStyle/>
          <a:p>
            <a:pPr algn="ctr"/>
            <a:r>
              <a:rPr lang="en-GB" sz="2800" b="1"/>
              <a:t>Challenge 2</a:t>
            </a:r>
          </a:p>
          <a:p>
            <a:pPr algn="ctr"/>
            <a:endParaRPr lang="en-GB" sz="1400">
              <a:latin typeface="+mn-lt"/>
            </a:endParaRPr>
          </a:p>
          <a:p>
            <a:r>
              <a:rPr lang="en-GB" sz="1400">
                <a:effectLst/>
                <a:latin typeface="+mn-lt"/>
              </a:rPr>
              <a:t>For the 6,000 athletes competing in the 2014 Olympics, officials set up prayer centres for Christians, Jews, Muslims, Buddhists and Hindus. Each Olympic village, where athletes stay during the competition, had a multi-faith centre staffed with chaplains representing each religion. Christian athletes attended Sunday services, while individual rooms were provided for the four other faiths. The rooms were open all day and all night.</a:t>
            </a:r>
          </a:p>
          <a:p>
            <a:endParaRPr lang="en-GB" sz="1400">
              <a:latin typeface="+mn-lt"/>
            </a:endParaRPr>
          </a:p>
          <a:p>
            <a:r>
              <a:rPr lang="en-GB" sz="1400" b="1">
                <a:latin typeface="+mn-lt"/>
              </a:rPr>
              <a:t>Do you think this was a good idea? Why?</a:t>
            </a:r>
            <a:endParaRPr lang="en-GB" sz="1400" b="1">
              <a:effectLst/>
              <a:latin typeface="+mn-lt"/>
            </a:endParaRPr>
          </a:p>
          <a:p>
            <a:endParaRPr lang="en-GB" sz="1400">
              <a:effectLst/>
              <a:latin typeface="+mn-lt"/>
            </a:endParaRPr>
          </a:p>
          <a:p>
            <a:r>
              <a:rPr kumimoji="0" lang="en-US" altLang="en-US" sz="1400" i="0" u="none" strike="noStrike" cap="none" normalizeH="0" baseline="0">
                <a:ln>
                  <a:noFill/>
                </a:ln>
                <a:effectLst/>
                <a:latin typeface="+mn-lt"/>
                <a:cs typeface="Arial" panose="020B0604020202020204" pitchFamily="34" charset="0"/>
              </a:rPr>
              <a:t>Carl Dambman spent years preparing for the </a:t>
            </a:r>
            <a:r>
              <a:rPr lang="en-US" altLang="en-US" sz="1400">
                <a:latin typeface="+mn-lt"/>
                <a:cs typeface="Arial" panose="020B0604020202020204" pitchFamily="34" charset="0"/>
              </a:rPr>
              <a:t>O</a:t>
            </a:r>
            <a:r>
              <a:rPr kumimoji="0" lang="en-US" altLang="en-US" sz="1400" i="0" u="none" strike="noStrike" cap="none" normalizeH="0" baseline="0">
                <a:ln>
                  <a:noFill/>
                </a:ln>
                <a:effectLst/>
                <a:latin typeface="+mn-lt"/>
                <a:cs typeface="Arial" panose="020B0604020202020204" pitchFamily="34" charset="0"/>
              </a:rPr>
              <a:t>lympics but he isn't an athlete. Instead, he's one of the many chaplains who volunteered at the games</a:t>
            </a:r>
            <a:r>
              <a:rPr lang="en-US" altLang="en-US" sz="1400">
                <a:latin typeface="+mn-lt"/>
                <a:cs typeface="Arial" panose="020B0604020202020204" pitchFamily="34" charset="0"/>
              </a:rPr>
              <a:t>. </a:t>
            </a:r>
          </a:p>
          <a:p>
            <a:r>
              <a:rPr kumimoji="0" lang="en-US" altLang="en-US" sz="1400" i="0" u="none" strike="noStrike" cap="none" normalizeH="0" baseline="0">
                <a:ln>
                  <a:noFill/>
                </a:ln>
                <a:effectLst/>
                <a:latin typeface="+mn-lt"/>
                <a:cs typeface="Arial" panose="020B0604020202020204" pitchFamily="34" charset="0"/>
              </a:rPr>
              <a:t>"In such a high-pressure, high-stakes place, you never know what someone will want to talk about, but we're there for them. I don't pray for victory, but I pray for the best of my potential and of the athletes' potential," he said.</a:t>
            </a:r>
          </a:p>
          <a:p>
            <a:endParaRPr lang="en-US" altLang="en-US" sz="1400">
              <a:latin typeface="+mn-lt"/>
              <a:cs typeface="Arial" panose="020B0604020202020204" pitchFamily="34" charset="0"/>
            </a:endParaRPr>
          </a:p>
          <a:p>
            <a:r>
              <a:rPr kumimoji="0" lang="en-US" altLang="en-US" sz="1400" b="1" i="0" u="none" strike="noStrike" cap="none" normalizeH="0" baseline="0">
                <a:ln>
                  <a:noFill/>
                </a:ln>
                <a:effectLst/>
                <a:latin typeface="+mn-lt"/>
                <a:cs typeface="Arial" panose="020B0604020202020204" pitchFamily="34" charset="0"/>
              </a:rPr>
              <a:t>What do you think Mr Dambman meant? Why did he not pray for the athletes to win?</a:t>
            </a:r>
          </a:p>
          <a:p>
            <a:endParaRPr lang="en-US" altLang="en-US" sz="1400" b="1">
              <a:latin typeface="+mn-lt"/>
              <a:cs typeface="Arial" panose="020B0604020202020204" pitchFamily="34" charset="0"/>
            </a:endParaRPr>
          </a:p>
          <a:p>
            <a:r>
              <a:rPr kumimoji="0" lang="en-US" altLang="en-US" sz="1400" b="1" i="0" u="none" strike="noStrike" cap="none" normalizeH="0" baseline="0">
                <a:ln>
                  <a:noFill/>
                </a:ln>
                <a:effectLst/>
                <a:latin typeface="+mn-lt"/>
                <a:cs typeface="Arial" panose="020B0604020202020204" pitchFamily="34" charset="0"/>
              </a:rPr>
              <a:t>Do you think it is wrong to pray for a win?</a:t>
            </a:r>
          </a:p>
          <a:p>
            <a:endParaRPr kumimoji="0" lang="en-US" altLang="en-US" sz="1400" b="1" i="0" u="none" strike="noStrike" cap="none" normalizeH="0" baseline="0">
              <a:ln>
                <a:noFill/>
              </a:ln>
              <a:effectLst/>
              <a:latin typeface="+mn-lt"/>
              <a:cs typeface="Arial" panose="020B0604020202020204" pitchFamily="34" charset="0"/>
            </a:endParaRPr>
          </a:p>
          <a:p>
            <a:r>
              <a:rPr lang="en-US" altLang="en-US" sz="1400" b="1">
                <a:latin typeface="+mn-lt"/>
                <a:cs typeface="Arial" panose="020B0604020202020204" pitchFamily="34" charset="0"/>
              </a:rPr>
              <a:t>Is there something more important than winning? What is it?</a:t>
            </a:r>
            <a:endParaRPr kumimoji="0" lang="en-US" altLang="en-US" sz="1400" b="1" i="0" u="none" strike="noStrike" cap="none" normalizeH="0" baseline="0">
              <a:ln>
                <a:noFill/>
              </a:ln>
              <a:effectLst/>
              <a:latin typeface="+mn-lt"/>
              <a:cs typeface="Arial" panose="020B0604020202020204" pitchFamily="34" charset="0"/>
            </a:endParaRPr>
          </a:p>
          <a:p>
            <a:endParaRPr kumimoji="0" lang="en-US" altLang="en-US" sz="1400" b="1" i="0" u="none" strike="noStrike" cap="none" normalizeH="0" baseline="0">
              <a:ln>
                <a:noFill/>
              </a:ln>
              <a:effectLst/>
              <a:latin typeface="+mn-lt"/>
            </a:endParaRPr>
          </a:p>
        </p:txBody>
      </p:sp>
    </p:spTree>
    <p:extLst>
      <p:ext uri="{BB962C8B-B14F-4D97-AF65-F5344CB8AC3E}">
        <p14:creationId xmlns:p14="http://schemas.microsoft.com/office/powerpoint/2010/main" val="147371587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1860B7D-F1D8-40AA-ABCD-0B06AFEBC96F}"/>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619672" y="764704"/>
            <a:ext cx="6992516" cy="4464496"/>
          </a:xfrm>
        </p:spPr>
      </p:pic>
    </p:spTree>
    <p:extLst>
      <p:ext uri="{BB962C8B-B14F-4D97-AF65-F5344CB8AC3E}">
        <p14:creationId xmlns:p14="http://schemas.microsoft.com/office/powerpoint/2010/main" val="64307866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002D62-5CE9-4B72-873E-939A7DC9394B}"/>
              </a:ext>
            </a:extLst>
          </p:cNvPr>
          <p:cNvSpPr>
            <a:spLocks noGrp="1"/>
          </p:cNvSpPr>
          <p:nvPr>
            <p:ph idx="1"/>
          </p:nvPr>
        </p:nvSpPr>
        <p:spPr>
          <a:xfrm>
            <a:off x="1331640" y="548680"/>
            <a:ext cx="7704856" cy="4824536"/>
          </a:xfrm>
        </p:spPr>
        <p:txBody>
          <a:bodyPr/>
          <a:lstStyle/>
          <a:p>
            <a:pPr marL="0" indent="0">
              <a:buNone/>
            </a:pPr>
            <a:endParaRPr lang="en-GB" sz="1600" b="1"/>
          </a:p>
          <a:p>
            <a:pPr marL="0" indent="0">
              <a:buNone/>
            </a:pPr>
            <a:endParaRPr lang="en-GB" sz="1600" b="1"/>
          </a:p>
          <a:p>
            <a:pPr marL="0" indent="0">
              <a:buNone/>
            </a:pPr>
            <a:endParaRPr lang="en-GB" sz="1600" b="1"/>
          </a:p>
          <a:p>
            <a:pPr marL="0" indent="0">
              <a:buNone/>
            </a:pPr>
            <a:endParaRPr lang="en-GB" sz="1600"/>
          </a:p>
          <a:p>
            <a:pPr marL="0" indent="0">
              <a:buNone/>
            </a:pPr>
            <a:endParaRPr lang="en-GB" sz="1600"/>
          </a:p>
          <a:p>
            <a:pPr marL="0" indent="0">
              <a:buNone/>
            </a:pPr>
            <a:endParaRPr lang="en-GB" sz="1600"/>
          </a:p>
        </p:txBody>
      </p:sp>
      <p:sp>
        <p:nvSpPr>
          <p:cNvPr id="4" name="Rectangle 3">
            <a:extLst>
              <a:ext uri="{FF2B5EF4-FFF2-40B4-BE49-F238E27FC236}">
                <a16:creationId xmlns:a16="http://schemas.microsoft.com/office/drawing/2014/main" id="{E82669AF-025E-48A3-AF5A-668D2FA19F2C}"/>
              </a:ext>
            </a:extLst>
          </p:cNvPr>
          <p:cNvSpPr/>
          <p:nvPr/>
        </p:nvSpPr>
        <p:spPr>
          <a:xfrm>
            <a:off x="3563888" y="107921"/>
            <a:ext cx="2483372" cy="584775"/>
          </a:xfrm>
          <a:prstGeom prst="rect">
            <a:avLst/>
          </a:prstGeom>
        </p:spPr>
        <p:txBody>
          <a:bodyPr wrap="none">
            <a:spAutoFit/>
          </a:bodyPr>
          <a:lstStyle/>
          <a:p>
            <a:r>
              <a:rPr lang="en-GB" sz="3200" b="1" u="sng"/>
              <a:t>Challenge 3</a:t>
            </a:r>
            <a:endParaRPr lang="en-GB" sz="3200"/>
          </a:p>
        </p:txBody>
      </p:sp>
      <p:sp>
        <p:nvSpPr>
          <p:cNvPr id="5" name="TextBox 4">
            <a:extLst>
              <a:ext uri="{FF2B5EF4-FFF2-40B4-BE49-F238E27FC236}">
                <a16:creationId xmlns:a16="http://schemas.microsoft.com/office/drawing/2014/main" id="{FBFB8221-1B6D-4714-9CEA-FEC7D3749D8C}"/>
              </a:ext>
            </a:extLst>
          </p:cNvPr>
          <p:cNvSpPr txBox="1"/>
          <p:nvPr/>
        </p:nvSpPr>
        <p:spPr>
          <a:xfrm>
            <a:off x="1547664" y="1173501"/>
            <a:ext cx="7272808" cy="4462760"/>
          </a:xfrm>
          <a:prstGeom prst="rect">
            <a:avLst/>
          </a:prstGeom>
          <a:noFill/>
        </p:spPr>
        <p:txBody>
          <a:bodyPr wrap="square">
            <a:spAutoFit/>
          </a:bodyPr>
          <a:lstStyle/>
          <a:p>
            <a:r>
              <a:rPr lang="en-GB" sz="1400" b="1">
                <a:latin typeface="+mn-lt"/>
              </a:rPr>
              <a:t>Question time!</a:t>
            </a:r>
          </a:p>
          <a:p>
            <a:r>
              <a:rPr lang="en-GB" sz="1400">
                <a:latin typeface="+mn-lt"/>
              </a:rPr>
              <a:t>Harry is the man in the striped shirt being lifted up.</a:t>
            </a:r>
          </a:p>
          <a:p>
            <a:endParaRPr lang="en-GB" sz="1400">
              <a:latin typeface="+mn-lt"/>
            </a:endParaRPr>
          </a:p>
          <a:p>
            <a:r>
              <a:rPr lang="en-GB" sz="1400">
                <a:latin typeface="+mn-lt"/>
              </a:rPr>
              <a:t>What sport is Harry playing?</a:t>
            </a:r>
          </a:p>
          <a:p>
            <a:r>
              <a:rPr lang="en-GB" sz="1400">
                <a:latin typeface="+mn-lt"/>
              </a:rPr>
              <a:t>How might Harry be feeling at this moment?</a:t>
            </a:r>
          </a:p>
          <a:p>
            <a:r>
              <a:rPr lang="en-GB" sz="1400">
                <a:latin typeface="+mn-lt"/>
              </a:rPr>
              <a:t>What do you think Harry’s team-mates are thinking?</a:t>
            </a:r>
          </a:p>
          <a:p>
            <a:r>
              <a:rPr lang="en-GB" sz="1400">
                <a:latin typeface="+mn-lt"/>
              </a:rPr>
              <a:t>If you were playing in the match, would you rather be Harry or one of his team-mates at this moment? Can you explain why?</a:t>
            </a:r>
          </a:p>
          <a:p>
            <a:endParaRPr lang="en-GB" sz="1400">
              <a:latin typeface="+mn-lt"/>
            </a:endParaRPr>
          </a:p>
          <a:p>
            <a:r>
              <a:rPr lang="en-GB" sz="1400">
                <a:latin typeface="+mn-lt"/>
              </a:rPr>
              <a:t>Have you ever felt under pressure either doing a sport or at a different time?</a:t>
            </a:r>
          </a:p>
          <a:p>
            <a:r>
              <a:rPr lang="en-GB" sz="1400">
                <a:latin typeface="+mn-lt"/>
              </a:rPr>
              <a:t>How does it make you feel?</a:t>
            </a:r>
          </a:p>
          <a:p>
            <a:r>
              <a:rPr lang="en-GB" sz="1400">
                <a:latin typeface="+mn-lt"/>
              </a:rPr>
              <a:t>What advice would you give someone who is under pressure?</a:t>
            </a:r>
          </a:p>
          <a:p>
            <a:endParaRPr lang="en-GB" sz="1400" b="1">
              <a:latin typeface="+mn-lt"/>
            </a:endParaRPr>
          </a:p>
          <a:p>
            <a:r>
              <a:rPr lang="en-GB" sz="1400">
                <a:effectLst/>
                <a:latin typeface="+mn-lt"/>
              </a:rPr>
              <a:t>You can be pressured in a lot of ways - pressured to be good at sport, clever in Maths or to look a or act a certain way.</a:t>
            </a:r>
          </a:p>
          <a:p>
            <a:r>
              <a:rPr lang="en-GB" sz="1400">
                <a:effectLst/>
                <a:latin typeface="+mn-lt"/>
              </a:rPr>
              <a:t>In the Old Testament, there is a great example of how to stand up against pressure. </a:t>
            </a:r>
          </a:p>
          <a:p>
            <a:r>
              <a:rPr lang="en-GB" sz="1400">
                <a:effectLst/>
                <a:latin typeface="+mn-lt"/>
              </a:rPr>
              <a:t>The Book of Daniel tells us about a King named Nebuchadnezzar. Have a look at his story below and talk about how people dealt with being put under pressure.</a:t>
            </a:r>
          </a:p>
          <a:p>
            <a:r>
              <a:rPr lang="en-GB" sz="1400">
                <a:latin typeface="Calibri" panose="020F0502020204030204" pitchFamily="34" charset="0"/>
                <a:cs typeface="Calibri" panose="020F0502020204030204" pitchFamily="34" charset="0"/>
                <a:hlinkClick r:id="rId2"/>
              </a:rPr>
              <a:t>https://www.biblefunforkids.com/2014/05/daniel-nebuchadnezzars-dream.html</a:t>
            </a:r>
            <a:endParaRPr lang="en-GB" sz="1400">
              <a:latin typeface="Calibri" panose="020F0502020204030204" pitchFamily="34" charset="0"/>
              <a:cs typeface="Calibri" panose="020F0502020204030204" pitchFamily="34" charset="0"/>
            </a:endParaRPr>
          </a:p>
          <a:p>
            <a:endParaRPr lang="en-GB">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162460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icture containing sky, athletic game, sport&#10;&#10;Description automatically generated">
            <a:extLst>
              <a:ext uri="{FF2B5EF4-FFF2-40B4-BE49-F238E27FC236}">
                <a16:creationId xmlns:a16="http://schemas.microsoft.com/office/drawing/2014/main" id="{1467DCEA-E0C1-403F-A409-DC66F401ECF4}"/>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691680" y="908720"/>
            <a:ext cx="6659414" cy="4421188"/>
          </a:xfrm>
        </p:spPr>
      </p:pic>
    </p:spTree>
    <p:extLst>
      <p:ext uri="{BB962C8B-B14F-4D97-AF65-F5344CB8AC3E}">
        <p14:creationId xmlns:p14="http://schemas.microsoft.com/office/powerpoint/2010/main" val="283083608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Myriad Pro"/>
        <a:ea typeface="Myriad Pro"/>
        <a:cs typeface="Arial"/>
      </a:majorFont>
      <a:minorFont>
        <a:latin typeface="Calibri"/>
        <a:ea typeface="Calibr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py of PPT_template [Read-Only] [Compatibility Mode]" id="{B20C2875-9782-4E3B-A8EB-088CE04F0DB8}" vid="{FECFB706-8450-4824-BDED-583A9BEB2880}"/>
    </a:ext>
  </a:extLst>
</a:theme>
</file>

<file path=docProps/app.xml><?xml version="1.0" encoding="utf-8"?>
<Properties xmlns="http://schemas.openxmlformats.org/officeDocument/2006/extended-properties" xmlns:vt="http://schemas.openxmlformats.org/officeDocument/2006/docPropsVTypes">
  <TotalTime>485</TotalTime>
  <Words>1036</Words>
  <Application>Microsoft Office PowerPoint</Application>
  <PresentationFormat>On-screen Show (4:3)</PresentationFormat>
  <Paragraphs>88</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Myriad Pro</vt:lpstr>
      <vt:lpstr>Office Theme</vt:lpstr>
      <vt:lpstr>What do you see? All of the following pictures have a sporting theme. Use the questions to help you reflect on different emotions, values and Bible verses. You may like to look at one picture each day in worship this week.</vt:lpstr>
      <vt:lpstr>PowerPoint Presentation</vt:lpstr>
      <vt:lpstr>PowerPoint Presentation</vt:lpstr>
      <vt:lpstr>Challenge 1</vt:lpstr>
      <vt:lpstr>PowerPoint Presentation</vt:lpstr>
      <vt:lpstr>PowerPoint Presentation</vt:lpstr>
      <vt:lpstr>PowerPoint Presentation</vt:lpstr>
      <vt:lpstr>PowerPoint Presentation</vt:lpstr>
      <vt:lpstr>PowerPoint Presentation</vt:lpstr>
      <vt:lpstr>Challenge 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 you see? Look at each of these pictures.  Use the questions to help you reflect on the Easter story.  You may like to do one picture each day in worship this week.</dc:title>
  <dc:creator>Sue Bowen</dc:creator>
  <cp:lastModifiedBy>Robert Sanders</cp:lastModifiedBy>
  <cp:revision>28</cp:revision>
  <dcterms:created xsi:type="dcterms:W3CDTF">2021-03-16T10:50:34Z</dcterms:created>
  <dcterms:modified xsi:type="dcterms:W3CDTF">2023-03-15T12:20:56Z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INKTEK-CHUNK-1">
    <vt:lpwstr>010021{"F":2,"I":"DDF5-4A6D-10D6-9B9B"}</vt:lpwstr>
  </property>
</Properties>
</file>