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2" r:id="rId6"/>
    <p:sldId id="261" r:id="rId7"/>
    <p:sldId id="260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custDataLst>
    <p:tags r:id="rId14"/>
  </p:custDataLst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161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/>
          <p:cNvGrpSpPr/>
          <p:nvPr/>
        </p:nvGrpSpPr>
        <p:grpSpPr>
          <a:xfrm>
            <a:off x="0" y="0"/>
            <a:ext cx="792163" cy="6858000"/>
            <a:chOff x="0" y="0"/>
            <a:chExt cx="499" cy="4320"/>
          </a:xfrm>
        </p:grpSpPr>
        <p:sp>
          <p:nvSpPr>
            <p:cNvPr id="5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227" cy="4320"/>
            </a:xfrm>
            <a:prstGeom prst="rect">
              <a:avLst/>
            </a:prstGeom>
            <a:solidFill>
              <a:srgbClr val="CF0A2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" name="Rectangle 9"/>
            <p:cNvSpPr>
              <a:spLocks noChangeArrowheads="1"/>
            </p:cNvSpPr>
            <p:nvPr/>
          </p:nvSpPr>
          <p:spPr bwMode="auto">
            <a:xfrm>
              <a:off x="272" y="0"/>
              <a:ext cx="91" cy="4320"/>
            </a:xfrm>
            <a:prstGeom prst="rect">
              <a:avLst/>
            </a:prstGeom>
            <a:solidFill>
              <a:srgbClr val="EDA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lang="en-US" altLang="en-US" baseline="-25000"/>
            </a:p>
          </p:txBody>
        </p:sp>
        <p:sp>
          <p:nvSpPr>
            <p:cNvPr id="7" name="Rectangle 10"/>
            <p:cNvSpPr>
              <a:spLocks noChangeArrowheads="1"/>
            </p:cNvSpPr>
            <p:nvPr/>
          </p:nvSpPr>
          <p:spPr bwMode="auto">
            <a:xfrm>
              <a:off x="408" y="0"/>
              <a:ext cx="91" cy="4320"/>
            </a:xfrm>
            <a:prstGeom prst="rect">
              <a:avLst/>
            </a:prstGeom>
            <a:solidFill>
              <a:srgbClr val="9C9C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lang="en-US" altLang="en-US" baseline="-25000"/>
            </a:p>
          </p:txBody>
        </p:sp>
      </p:grpSp>
      <p:pic>
        <p:nvPicPr>
          <p:cNvPr id="8" name="Picture 12" descr="Diocesan Logo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163" y="5286375"/>
            <a:ext cx="3384550" cy="140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547813" y="765175"/>
            <a:ext cx="7196137" cy="2478088"/>
          </a:xfrm>
        </p:spPr>
        <p:txBody>
          <a:bodyPr anchor="b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/>
              <a:t>MAIN TITLE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547813" y="3284538"/>
            <a:ext cx="7192962" cy="1368425"/>
          </a:xfrm>
        </p:spPr>
        <p:txBody>
          <a:bodyPr/>
          <a:lstStyle>
            <a:lvl1pPr marL="0" indent="0" algn="r">
              <a:buFontTx/>
              <a:buNone/>
              <a:defRPr sz="2800">
                <a:solidFill>
                  <a:srgbClr val="9C9C9C"/>
                </a:solidFill>
              </a:defRPr>
            </a:lvl1pPr>
          </a:lstStyle>
          <a:p>
            <a:pPr lvl="0"/>
            <a:r>
              <a:rPr lang="en-US" noProof="0"/>
              <a:t>(Subtitle or text here)</a:t>
            </a:r>
            <a:endParaRPr lang="en-GB" noProof="0"/>
          </a:p>
        </p:txBody>
      </p:sp>
      <p:sp>
        <p:nvSpPr>
          <p:cNvPr id="9" name="Rectangle 8"/>
          <p:cNvSpPr/>
          <p:nvPr userDrawn="1"/>
        </p:nvSpPr>
        <p:spPr>
          <a:xfrm>
            <a:off x="882174" y="0"/>
            <a:ext cx="360040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813" y="5445224"/>
            <a:ext cx="3672408" cy="1123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78187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906871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31013" y="274638"/>
            <a:ext cx="1855787" cy="57467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8888" y="274638"/>
            <a:ext cx="5419725" cy="57467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101198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927022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7190404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8888" y="1600200"/>
            <a:ext cx="3636962" cy="44211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8250" y="1600200"/>
            <a:ext cx="3638550" cy="44211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610930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461166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609417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455497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8324157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537308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1691680" y="274638"/>
            <a:ext cx="699512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SLIDE TITLE</a:t>
            </a:r>
            <a:endParaRPr lang="en-GB" altLang="en-US"/>
          </a:p>
        </p:txBody>
      </p:sp>
      <p:sp>
        <p:nvSpPr>
          <p:cNvPr id="1027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91680" y="1600200"/>
            <a:ext cx="6995120" cy="4421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grpSp>
        <p:nvGrpSpPr>
          <p:cNvPr id="1028" name="Group 9"/>
          <p:cNvGrpSpPr/>
          <p:nvPr/>
        </p:nvGrpSpPr>
        <p:grpSpPr>
          <a:xfrm>
            <a:off x="0" y="0"/>
            <a:ext cx="792163" cy="6858000"/>
            <a:chOff x="0" y="0"/>
            <a:chExt cx="499" cy="4320"/>
          </a:xfrm>
        </p:grpSpPr>
        <p:sp>
          <p:nvSpPr>
            <p:cNvPr id="1030" name="Rectangle 10"/>
            <p:cNvSpPr>
              <a:spLocks noChangeArrowheads="1"/>
            </p:cNvSpPr>
            <p:nvPr/>
          </p:nvSpPr>
          <p:spPr bwMode="auto">
            <a:xfrm>
              <a:off x="0" y="0"/>
              <a:ext cx="227" cy="4320"/>
            </a:xfrm>
            <a:prstGeom prst="rect">
              <a:avLst/>
            </a:prstGeom>
            <a:solidFill>
              <a:srgbClr val="CF0A2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31" name="Rectangle 11"/>
            <p:cNvSpPr>
              <a:spLocks noChangeArrowheads="1"/>
            </p:cNvSpPr>
            <p:nvPr/>
          </p:nvSpPr>
          <p:spPr bwMode="auto">
            <a:xfrm>
              <a:off x="272" y="0"/>
              <a:ext cx="91" cy="4320"/>
            </a:xfrm>
            <a:prstGeom prst="rect">
              <a:avLst/>
            </a:prstGeom>
            <a:solidFill>
              <a:srgbClr val="EDA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lang="en-US" altLang="en-US" baseline="-25000"/>
            </a:p>
          </p:txBody>
        </p:sp>
        <p:sp>
          <p:nvSpPr>
            <p:cNvPr id="1032" name="Rectangle 12"/>
            <p:cNvSpPr>
              <a:spLocks noChangeArrowheads="1"/>
            </p:cNvSpPr>
            <p:nvPr/>
          </p:nvSpPr>
          <p:spPr bwMode="auto">
            <a:xfrm>
              <a:off x="408" y="0"/>
              <a:ext cx="91" cy="4320"/>
            </a:xfrm>
            <a:prstGeom prst="rect">
              <a:avLst/>
            </a:prstGeom>
            <a:solidFill>
              <a:srgbClr val="9C9C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lang="en-US" altLang="en-US" baseline="-25000"/>
            </a:p>
          </p:txBody>
        </p:sp>
      </p:grpSp>
      <p:pic>
        <p:nvPicPr>
          <p:cNvPr id="1029" name="Picture 13" descr="Diocesan Logo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388" y="6115050"/>
            <a:ext cx="1512887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 userDrawn="1"/>
        </p:nvSpPr>
        <p:spPr>
          <a:xfrm>
            <a:off x="882174" y="0"/>
            <a:ext cx="360040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680" y="6203950"/>
            <a:ext cx="1482253" cy="4533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xStyles>
    <p:titleStyle>
      <a:lvl1pPr algn="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600">
          <a:solidFill>
            <a:srgbClr val="CF0A2C"/>
          </a:solidFill>
          <a:latin typeface="Myriad Pro" panose="020B0503030403020204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600">
          <a:solidFill>
            <a:srgbClr val="CF0A2C"/>
          </a:solidFill>
          <a:latin typeface="Myriad Pro" panose="020B0503030403020204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600">
          <a:solidFill>
            <a:srgbClr val="CF0A2C"/>
          </a:solidFill>
          <a:latin typeface="Myriad Pro" panose="020B0503030403020204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600">
          <a:solidFill>
            <a:srgbClr val="CF0A2C"/>
          </a:solidFill>
          <a:latin typeface="Myriad Pro" panose="020B0503030403020204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600">
          <a:solidFill>
            <a:srgbClr val="CF0A2C"/>
          </a:solidFill>
          <a:latin typeface="Myriad Pro" panose="020B0503030403020204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600">
          <a:solidFill>
            <a:srgbClr val="CF0A2C"/>
          </a:solidFill>
          <a:latin typeface="Myriad Pro" panose="020B0503030403020204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600">
          <a:solidFill>
            <a:srgbClr val="CF0A2C"/>
          </a:solidFill>
          <a:latin typeface="Myriad Pro" panose="020B0503030403020204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600">
          <a:solidFill>
            <a:srgbClr val="CF0A2C"/>
          </a:solidFill>
          <a:latin typeface="Myriad Pro" panose="020B0503030403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obeliskgirljohanny.deviantart.com/art/solving-a-mystery-256972291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anwatindesign.weebly.com/psa.html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63688" y="286538"/>
            <a:ext cx="4824536" cy="2160240"/>
          </a:xfrm>
        </p:spPr>
        <p:txBody>
          <a:bodyPr/>
          <a:lstStyle/>
          <a:p>
            <a:pPr algn="ctr" eaLnBrk="1" hangingPunct="1"/>
            <a:r>
              <a:rPr lang="en-US" altLang="en-US" sz="4400" b="1">
                <a:solidFill>
                  <a:schemeClr val="tx1"/>
                </a:solidFill>
              </a:rPr>
              <a:t>What do you see?</a:t>
            </a:r>
          </a:p>
          <a:p>
            <a:pPr algn="l" eaLnBrk="1" hangingPunct="1"/>
            <a:r>
              <a:rPr lang="en-US" altLang="en-US" sz="3200">
                <a:solidFill>
                  <a:schemeClr val="tx1"/>
                </a:solidFill>
              </a:rPr>
              <a:t>Look at each of these pictures. </a:t>
            </a:r>
          </a:p>
          <a:p>
            <a:pPr algn="l" eaLnBrk="1" hangingPunct="1"/>
            <a:r>
              <a:rPr lang="en-US" altLang="en-US" sz="3200">
                <a:solidFill>
                  <a:schemeClr val="tx1"/>
                </a:solidFill>
              </a:rPr>
              <a:t>Use the questions to help you reflect. </a:t>
            </a:r>
          </a:p>
          <a:p>
            <a:pPr algn="l" eaLnBrk="1" hangingPunct="1"/>
            <a:r>
              <a:rPr lang="en-US" altLang="en-US" sz="3200">
                <a:solidFill>
                  <a:schemeClr val="tx1"/>
                </a:solidFill>
              </a:rPr>
              <a:t>You may like to do one picture each day in worship this week.</a:t>
            </a:r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94759A4E-933A-42D8-9586-B9DBA8D2A58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479704" y="1920818"/>
            <a:ext cx="2664296" cy="301636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E72FC5-1C5D-4835-9A86-9B203827A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5656" y="102998"/>
            <a:ext cx="6995120" cy="805722"/>
          </a:xfrm>
        </p:spPr>
        <p:txBody>
          <a:bodyPr/>
          <a:lstStyle/>
          <a:p>
            <a:pPr algn="ctr"/>
            <a:r>
              <a:rPr lang="en-GB" b="1"/>
              <a:t>Challenge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3CB33A-E2C2-4EDE-9B22-785FE9D444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640" y="728700"/>
            <a:ext cx="7704856" cy="5400600"/>
          </a:xfrm>
        </p:spPr>
        <p:txBody>
          <a:bodyPr/>
          <a:lstStyle/>
          <a:p>
            <a:pPr marL="0" indent="0">
              <a:buNone/>
            </a:pPr>
            <a:endParaRPr lang="en-GB" sz="1600" b="1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GB" sz="1600" b="1">
                <a:solidFill>
                  <a:schemeClr val="tx2"/>
                </a:solidFill>
              </a:rPr>
              <a:t>Question time!</a:t>
            </a:r>
          </a:p>
          <a:p>
            <a:pPr marL="0" indent="0">
              <a:buNone/>
            </a:pPr>
            <a:endParaRPr lang="en-GB" sz="1600" b="1"/>
          </a:p>
          <a:p>
            <a:r>
              <a:rPr lang="en-GB" sz="1400"/>
              <a:t>Where do you think this diamond has come from?</a:t>
            </a:r>
          </a:p>
          <a:p>
            <a:r>
              <a:rPr lang="en-GB" sz="1400"/>
              <a:t>How do you think people would react to seeing the diamond if they came across it?</a:t>
            </a:r>
          </a:p>
          <a:p>
            <a:r>
              <a:rPr lang="en-GB" sz="1400"/>
              <a:t>How important do you think being rich is?</a:t>
            </a:r>
          </a:p>
          <a:p>
            <a:r>
              <a:rPr lang="en-GB" sz="1400"/>
              <a:t>If people have more money, does it mean that they are happier?</a:t>
            </a:r>
          </a:p>
          <a:p>
            <a:r>
              <a:rPr lang="en-GB" sz="1400"/>
              <a:t>What do we learn in the Bible about money? (Look at the story of the widow’s mite)</a:t>
            </a:r>
          </a:p>
          <a:p>
            <a:r>
              <a:rPr lang="en-GB" sz="1400"/>
              <a:t>What does that story teach us?</a:t>
            </a:r>
          </a:p>
          <a:p>
            <a:pPr marL="0" indent="0">
              <a:buNone/>
            </a:pPr>
            <a:endParaRPr lang="en-GB" sz="1600" b="1"/>
          </a:p>
          <a:p>
            <a:pPr marL="0" indent="0">
              <a:buNone/>
            </a:pPr>
            <a:endParaRPr lang="en-GB" sz="1600" b="1"/>
          </a:p>
          <a:p>
            <a:pPr marL="0" indent="0">
              <a:buNone/>
            </a:pPr>
            <a:endParaRPr lang="en-GB" sz="1600" b="1"/>
          </a:p>
          <a:p>
            <a:pPr marL="0" indent="0">
              <a:buNone/>
            </a:pPr>
            <a:r>
              <a:rPr lang="en-GB" sz="1600" b="1"/>
              <a:t>Discussion challenge</a:t>
            </a:r>
          </a:p>
          <a:p>
            <a:pPr marL="0" indent="0">
              <a:buNone/>
            </a:pPr>
            <a:r>
              <a:rPr lang="en-GB" sz="1400"/>
              <a:t>Find someone to discuss the sentence below with:</a:t>
            </a:r>
          </a:p>
          <a:p>
            <a:pPr marL="0" indent="0">
              <a:buNone/>
            </a:pPr>
            <a:endParaRPr lang="en-GB" sz="1400"/>
          </a:p>
          <a:p>
            <a:pPr marL="0" indent="0">
              <a:buNone/>
            </a:pPr>
            <a:r>
              <a:rPr lang="en-GB" sz="1400"/>
              <a:t>‘Some things are more important than money’</a:t>
            </a:r>
          </a:p>
          <a:p>
            <a:pPr marL="0" indent="0">
              <a:buNone/>
            </a:pPr>
            <a:endParaRPr lang="en-GB" sz="1600" b="1"/>
          </a:p>
        </p:txBody>
      </p:sp>
    </p:spTree>
    <p:extLst>
      <p:ext uri="{BB962C8B-B14F-4D97-AF65-F5344CB8AC3E}">
        <p14:creationId xmlns:p14="http://schemas.microsoft.com/office/powerpoint/2010/main" val="142272680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605F868-F051-484F-B70D-6FCD77065A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656" y="404664"/>
            <a:ext cx="7282615" cy="4979898"/>
          </a:xfrm>
        </p:spPr>
      </p:pic>
    </p:spTree>
    <p:extLst>
      <p:ext uri="{BB962C8B-B14F-4D97-AF65-F5344CB8AC3E}">
        <p14:creationId xmlns:p14="http://schemas.microsoft.com/office/powerpoint/2010/main" val="604326052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2A5D7-CB0C-414E-99E6-A2F0776CB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7664" y="0"/>
            <a:ext cx="6995120" cy="1143000"/>
          </a:xfrm>
        </p:spPr>
        <p:txBody>
          <a:bodyPr/>
          <a:lstStyle/>
          <a:p>
            <a:pPr algn="ctr"/>
            <a:r>
              <a:rPr lang="en-GB" b="1"/>
              <a:t>Challenge 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EF5BDD-BF55-4A74-AF82-0067AB940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3648" y="908720"/>
            <a:ext cx="7740352" cy="4421188"/>
          </a:xfrm>
        </p:spPr>
        <p:txBody>
          <a:bodyPr/>
          <a:lstStyle/>
          <a:p>
            <a:pPr marL="0" indent="0">
              <a:buNone/>
            </a:pPr>
            <a:r>
              <a:rPr lang="en-GB" sz="1600" b="1"/>
              <a:t>Perfect picture</a:t>
            </a:r>
          </a:p>
          <a:p>
            <a:r>
              <a:rPr lang="en-GB" sz="1400"/>
              <a:t>What noise do you think the rock might be making as it rolls?</a:t>
            </a:r>
          </a:p>
          <a:p>
            <a:r>
              <a:rPr lang="en-GB" sz="1400"/>
              <a:t>How will the children escape?</a:t>
            </a:r>
          </a:p>
          <a:p>
            <a:r>
              <a:rPr lang="en-GB" sz="1400"/>
              <a:t>Think about the giant pebble chasing the children. Have you ever been faced with a dangerous situation or a big problem?</a:t>
            </a:r>
          </a:p>
          <a:p>
            <a:r>
              <a:rPr lang="en-GB" sz="1400"/>
              <a:t>If so, how did you deal with it?</a:t>
            </a:r>
          </a:p>
          <a:p>
            <a:r>
              <a:rPr lang="en-GB" sz="1400"/>
              <a:t>If you could have any super-power that could help people facing difficult situations, what would it be?</a:t>
            </a:r>
          </a:p>
          <a:p>
            <a:endParaRPr lang="en-GB" sz="1050"/>
          </a:p>
          <a:p>
            <a:pPr marL="0" indent="0">
              <a:buNone/>
            </a:pPr>
            <a:endParaRPr lang="en-GB" sz="1050"/>
          </a:p>
          <a:p>
            <a:endParaRPr lang="en-GB" sz="1050"/>
          </a:p>
          <a:p>
            <a:pPr marL="0" indent="0">
              <a:buNone/>
            </a:pPr>
            <a:r>
              <a:rPr lang="en-GB" sz="1600" b="1"/>
              <a:t>Question time!</a:t>
            </a:r>
          </a:p>
          <a:p>
            <a:endParaRPr lang="en-GB" sz="1050"/>
          </a:p>
          <a:p>
            <a:r>
              <a:rPr lang="en-GB" sz="1400"/>
              <a:t>If I said Jesus was a kind of superhero, what would you say?</a:t>
            </a:r>
          </a:p>
          <a:p>
            <a:r>
              <a:rPr lang="en-GB" sz="1400"/>
              <a:t>How might a Christian deal with a big problem?</a:t>
            </a:r>
          </a:p>
          <a:p>
            <a:r>
              <a:rPr lang="en-GB" sz="1400"/>
              <a:t>What difference might this make?</a:t>
            </a:r>
          </a:p>
          <a:p>
            <a:r>
              <a:rPr lang="en-GB" sz="1400"/>
              <a:t>What advice would you give to people when dealing with their problems? How can you ask God for help?</a:t>
            </a:r>
          </a:p>
          <a:p>
            <a:pPr marL="0" indent="0">
              <a:buNone/>
            </a:pPr>
            <a:endParaRPr lang="en-GB" sz="1600"/>
          </a:p>
          <a:p>
            <a:pPr marL="0" indent="0">
              <a:buNone/>
            </a:pPr>
            <a:endParaRPr lang="en-GB" sz="1600" b="1"/>
          </a:p>
        </p:txBody>
      </p:sp>
    </p:spTree>
    <p:extLst>
      <p:ext uri="{BB962C8B-B14F-4D97-AF65-F5344CB8AC3E}">
        <p14:creationId xmlns:p14="http://schemas.microsoft.com/office/powerpoint/2010/main" val="343333404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55B53-14D7-4F85-8FFF-428BFF98B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</p:spPr>
        <p:txBody>
          <a:bodyPr wrap="square" anchor="ctr">
            <a:normAutofit/>
          </a:bodyPr>
          <a:lstStyle/>
          <a:p>
            <a:pPr algn="l"/>
            <a:r>
              <a:rPr lang="en-GB"/>
              <a:t>How to play………...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BBBD23-3075-451F-A1CD-7BFC8A0C21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8888" y="1600200"/>
            <a:ext cx="3636962" cy="4421188"/>
          </a:xfrm>
        </p:spPr>
        <p:txBody>
          <a:bodyPr wrap="square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GB" sz="2200"/>
              <a:t>Look very carefully at the picture </a:t>
            </a:r>
          </a:p>
          <a:p>
            <a:pPr>
              <a:lnSpc>
                <a:spcPct val="90000"/>
              </a:lnSpc>
            </a:pPr>
            <a:r>
              <a:rPr lang="en-GB" sz="2200"/>
              <a:t>Click to the next slide where you will see a list of questions.</a:t>
            </a:r>
          </a:p>
          <a:p>
            <a:pPr>
              <a:lnSpc>
                <a:spcPct val="90000"/>
              </a:lnSpc>
            </a:pPr>
            <a:r>
              <a:rPr lang="en-GB" sz="2200"/>
              <a:t>There is no need to write your answers down, you can just think or talk about them </a:t>
            </a:r>
          </a:p>
          <a:p>
            <a:pPr>
              <a:lnSpc>
                <a:spcPct val="90000"/>
              </a:lnSpc>
            </a:pPr>
            <a:r>
              <a:rPr lang="en-GB" sz="2200"/>
              <a:t>These challenges can be played lots of times. There is not just one answer</a:t>
            </a:r>
          </a:p>
          <a:p>
            <a:pPr marL="0" indent="0">
              <a:lnSpc>
                <a:spcPct val="90000"/>
              </a:lnSpc>
              <a:buNone/>
            </a:pPr>
            <a:endParaRPr lang="en-GB" sz="2200"/>
          </a:p>
        </p:txBody>
      </p:sp>
      <p:pic>
        <p:nvPicPr>
          <p:cNvPr id="5" name="Picture 4" descr="A picture containing person, yellow, posing&#10;&#10;Description automatically generated">
            <a:extLst>
              <a:ext uri="{FF2B5EF4-FFF2-40B4-BE49-F238E27FC236}">
                <a16:creationId xmlns:a16="http://schemas.microsoft.com/office/drawing/2014/main" id="{05AA5417-A749-4D5D-8C5F-9C9AA9C5153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788024" y="2060848"/>
            <a:ext cx="3638550" cy="24287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1040975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87F4241-4DB8-4DFF-A4BD-9D80ADCBBD7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7704" y="1052736"/>
            <a:ext cx="6590431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49186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F8FD41-8A81-4A5F-AA18-495AE7FBC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3648" y="44624"/>
            <a:ext cx="6995120" cy="864096"/>
          </a:xfrm>
        </p:spPr>
        <p:txBody>
          <a:bodyPr/>
          <a:lstStyle/>
          <a:p>
            <a:pPr algn="ctr"/>
            <a:r>
              <a:rPr lang="en-GB" sz="3200" b="1" u="sng"/>
              <a:t>Challenge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B9953-F4DE-4E88-8FF8-F72868688C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3648" y="836712"/>
            <a:ext cx="7560840" cy="4618520"/>
          </a:xfrm>
        </p:spPr>
        <p:txBody>
          <a:bodyPr/>
          <a:lstStyle/>
          <a:p>
            <a:pPr marL="0" indent="0">
              <a:buNone/>
            </a:pPr>
            <a:r>
              <a:rPr lang="en-GB" sz="1600" b="1"/>
              <a:t>Question time!</a:t>
            </a:r>
          </a:p>
          <a:p>
            <a:r>
              <a:rPr lang="en-GB" sz="1400"/>
              <a:t>Where might these objects have come from?</a:t>
            </a:r>
          </a:p>
          <a:p>
            <a:r>
              <a:rPr lang="en-GB" sz="1400"/>
              <a:t>Why is the surface of the nearest object cracking?</a:t>
            </a:r>
          </a:p>
          <a:p>
            <a:r>
              <a:rPr lang="en-GB" sz="1400"/>
              <a:t>What is inside the objects? </a:t>
            </a:r>
          </a:p>
          <a:p>
            <a:r>
              <a:rPr lang="en-GB" sz="1400"/>
              <a:t>If you came across one of these, how would you react?</a:t>
            </a:r>
          </a:p>
          <a:p>
            <a:pPr marL="0" indent="0">
              <a:buNone/>
            </a:pPr>
            <a:endParaRPr lang="en-GB" sz="2000"/>
          </a:p>
          <a:p>
            <a:pPr marL="0" indent="0">
              <a:buNone/>
            </a:pPr>
            <a:endParaRPr lang="en-GB" sz="2000"/>
          </a:p>
          <a:p>
            <a:pPr marL="0" indent="0">
              <a:buNone/>
            </a:pPr>
            <a:r>
              <a:rPr lang="en-GB" sz="1600" b="1"/>
              <a:t>Thinking challenge</a:t>
            </a:r>
          </a:p>
          <a:p>
            <a:r>
              <a:rPr lang="en-GB" sz="1400"/>
              <a:t>If one of these objects burst open and God’s idea of a perfect world was inside, what woud it look like? What would you be able to hear? see? smell?</a:t>
            </a:r>
          </a:p>
          <a:p>
            <a:r>
              <a:rPr lang="en-GB" sz="1400"/>
              <a:t>How would the people inside be treating each other?</a:t>
            </a:r>
          </a:p>
          <a:p>
            <a:r>
              <a:rPr lang="en-GB" sz="1400"/>
              <a:t>What would you </a:t>
            </a:r>
            <a:r>
              <a:rPr lang="en-GB" sz="1400" b="1"/>
              <a:t>not</a:t>
            </a:r>
            <a:r>
              <a:rPr lang="en-GB" sz="1400"/>
              <a:t> see happening?</a:t>
            </a:r>
          </a:p>
          <a:p>
            <a:r>
              <a:rPr lang="en-GB" sz="1400"/>
              <a:t>How different is this world from the one we live in?</a:t>
            </a:r>
          </a:p>
          <a:p>
            <a:r>
              <a:rPr lang="en-GB" sz="1400"/>
              <a:t>Which world would you prefer to inhabit? Why?</a:t>
            </a:r>
          </a:p>
          <a:p>
            <a:r>
              <a:rPr lang="en-GB" sz="1400"/>
              <a:t>What can you do to make the world more like your idea of God’s perfect world?</a:t>
            </a:r>
          </a:p>
          <a:p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175173667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picture containing text, furniture, several&#10;&#10;Description automatically generated">
            <a:extLst>
              <a:ext uri="{FF2B5EF4-FFF2-40B4-BE49-F238E27FC236}">
                <a16:creationId xmlns:a16="http://schemas.microsoft.com/office/drawing/2014/main" id="{3B5C51FE-5D47-431E-A819-FA56F9CE88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656" y="692696"/>
            <a:ext cx="7447189" cy="4968552"/>
          </a:xfrm>
        </p:spPr>
      </p:pic>
    </p:spTree>
    <p:extLst>
      <p:ext uri="{BB962C8B-B14F-4D97-AF65-F5344CB8AC3E}">
        <p14:creationId xmlns:p14="http://schemas.microsoft.com/office/powerpoint/2010/main" val="64307866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002D62-5CE9-4B72-873E-939A7DC939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640" y="548680"/>
            <a:ext cx="7704856" cy="4824536"/>
          </a:xfrm>
        </p:spPr>
        <p:txBody>
          <a:bodyPr/>
          <a:lstStyle/>
          <a:p>
            <a:pPr marL="0" indent="0">
              <a:buNone/>
            </a:pPr>
            <a:endParaRPr lang="en-GB" sz="1600" b="1"/>
          </a:p>
          <a:p>
            <a:pPr marL="0" indent="0">
              <a:buNone/>
            </a:pPr>
            <a:endParaRPr lang="en-GB" sz="1600" b="1"/>
          </a:p>
          <a:p>
            <a:pPr marL="0" indent="0">
              <a:buNone/>
            </a:pPr>
            <a:endParaRPr lang="en-GB" sz="1600" b="1"/>
          </a:p>
          <a:p>
            <a:pPr marL="0" indent="0">
              <a:buNone/>
            </a:pPr>
            <a:r>
              <a:rPr lang="en-GB" sz="1600" b="1"/>
              <a:t>Perfect picture</a:t>
            </a:r>
            <a:r>
              <a:rPr lang="en-GB" sz="1600"/>
              <a:t> </a:t>
            </a:r>
          </a:p>
          <a:p>
            <a:r>
              <a:rPr lang="en-GB" sz="1400"/>
              <a:t>How is this library different from a normal library?</a:t>
            </a:r>
          </a:p>
          <a:p>
            <a:r>
              <a:rPr lang="en-GB" sz="1400"/>
              <a:t>If you were to borrow every single book from your local library, would it still be a library?</a:t>
            </a:r>
          </a:p>
          <a:p>
            <a:r>
              <a:rPr lang="en-GB" sz="1400"/>
              <a:t>If you could choose for one of your books to come alive, which one would it be and why?</a:t>
            </a:r>
          </a:p>
          <a:p>
            <a:r>
              <a:rPr lang="en-GB" sz="1400"/>
              <a:t>Why do you think that the Bible is sometimes referred to as ‘the good book’?</a:t>
            </a:r>
          </a:p>
          <a:p>
            <a:r>
              <a:rPr lang="en-GB" sz="1400"/>
              <a:t>If you could be a character in the Bible, who would you like to be and why?</a:t>
            </a:r>
          </a:p>
          <a:p>
            <a:pPr marL="0" indent="0">
              <a:buNone/>
            </a:pPr>
            <a:endParaRPr lang="en-GB" sz="1600" b="1"/>
          </a:p>
          <a:p>
            <a:pPr marL="0" indent="0">
              <a:buNone/>
            </a:pPr>
            <a:endParaRPr lang="en-GB" sz="1600" b="1"/>
          </a:p>
          <a:p>
            <a:pPr marL="0" indent="0">
              <a:buNone/>
            </a:pPr>
            <a:r>
              <a:rPr lang="en-GB" sz="1600" b="1"/>
              <a:t>Question time!</a:t>
            </a:r>
          </a:p>
          <a:p>
            <a:pPr marL="0" indent="0">
              <a:buNone/>
            </a:pPr>
            <a:r>
              <a:rPr lang="en-GB" sz="1400"/>
              <a:t>If you were asked to design the front cover of the Bible what would you draw? </a:t>
            </a:r>
          </a:p>
          <a:p>
            <a:pPr marL="0" indent="0">
              <a:buNone/>
            </a:pPr>
            <a:r>
              <a:rPr lang="en-GB" sz="1400"/>
              <a:t>Have a go at a design (either on paper or in your imagination). Now explain it to someone.</a:t>
            </a:r>
          </a:p>
          <a:p>
            <a:pPr marL="0" indent="0">
              <a:buNone/>
            </a:pPr>
            <a:r>
              <a:rPr lang="en-GB" sz="1400"/>
              <a:t>If you have included scenes from Bible stories, why have you picked those particular stories?</a:t>
            </a:r>
          </a:p>
          <a:p>
            <a:pPr marL="0" indent="0">
              <a:buNone/>
            </a:pPr>
            <a:endParaRPr lang="en-GB" sz="1600"/>
          </a:p>
          <a:p>
            <a:pPr marL="0" indent="0">
              <a:buNone/>
            </a:pPr>
            <a:endParaRPr lang="en-GB" sz="16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2669AF-025E-48A3-AF5A-668D2FA19F2C}"/>
              </a:ext>
            </a:extLst>
          </p:cNvPr>
          <p:cNvSpPr/>
          <p:nvPr/>
        </p:nvSpPr>
        <p:spPr>
          <a:xfrm>
            <a:off x="3563888" y="107921"/>
            <a:ext cx="24833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u="sng"/>
              <a:t>Challenge 2</a:t>
            </a:r>
            <a:endParaRPr lang="en-GB" sz="3200"/>
          </a:p>
        </p:txBody>
      </p:sp>
    </p:spTree>
    <p:extLst>
      <p:ext uri="{BB962C8B-B14F-4D97-AF65-F5344CB8AC3E}">
        <p14:creationId xmlns:p14="http://schemas.microsoft.com/office/powerpoint/2010/main" val="177162460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05ADD4D-99F0-4F29-89A3-242B0F9774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91680" y="764704"/>
            <a:ext cx="6995120" cy="4421188"/>
          </a:xfrm>
          <a:noFill/>
        </p:spPr>
      </p:pic>
    </p:spTree>
    <p:extLst>
      <p:ext uri="{BB962C8B-B14F-4D97-AF65-F5344CB8AC3E}">
        <p14:creationId xmlns:p14="http://schemas.microsoft.com/office/powerpoint/2010/main" val="179649513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6B26F1-9AEB-4078-A82F-21BFDA78A5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7664" y="-99392"/>
            <a:ext cx="6995120" cy="1143000"/>
          </a:xfrm>
        </p:spPr>
        <p:txBody>
          <a:bodyPr/>
          <a:lstStyle/>
          <a:p>
            <a:pPr algn="ctr"/>
            <a:r>
              <a:rPr lang="en-GB" b="1"/>
              <a:t>Challenge 3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B2F8D2-7491-4FE2-8297-A90C3F2F2C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672" y="908720"/>
            <a:ext cx="7115930" cy="5328592"/>
          </a:xfrm>
        </p:spPr>
        <p:txBody>
          <a:bodyPr/>
          <a:lstStyle/>
          <a:p>
            <a:pPr marL="0" indent="0">
              <a:buNone/>
            </a:pPr>
            <a:r>
              <a:rPr lang="en-GB" sz="1600" b="1"/>
              <a:t>Picture challenge</a:t>
            </a:r>
          </a:p>
          <a:p>
            <a:pPr marL="0" indent="0">
              <a:buNone/>
            </a:pPr>
            <a:r>
              <a:rPr lang="en-GB" sz="1400"/>
              <a:t>This is Ben’s house.</a:t>
            </a:r>
          </a:p>
          <a:p>
            <a:pPr marL="0" indent="0">
              <a:buNone/>
            </a:pPr>
            <a:r>
              <a:rPr lang="en-GB" sz="1400"/>
              <a:t>Six months earlier, Ben had lived in the city. Life had been busy; a constant buzz of people and traffic. In some ways, living in the city had been comforting, as if he was part of a huge family, a melting pot of people of all ages and all walks of life. However, Ben had grown tired of that life; it was now time for a change of direction. He moved to this house.</a:t>
            </a:r>
          </a:p>
          <a:p>
            <a:pPr marL="0" indent="0">
              <a:buNone/>
            </a:pPr>
            <a:endParaRPr lang="en-GB" sz="1400"/>
          </a:p>
          <a:p>
            <a:r>
              <a:rPr lang="en-GB" sz="1400"/>
              <a:t>If Ben was standing on his balcony in the picture, do you think he would be smiling? Why?</a:t>
            </a:r>
          </a:p>
          <a:p>
            <a:r>
              <a:rPr lang="en-GB" sz="1400"/>
              <a:t>What can you guess about Ben’s previous life in the city?</a:t>
            </a:r>
          </a:p>
          <a:p>
            <a:r>
              <a:rPr lang="en-GB" sz="1400"/>
              <a:t>How is his life different now?</a:t>
            </a:r>
          </a:p>
          <a:p>
            <a:pPr marL="0" indent="0">
              <a:buNone/>
            </a:pPr>
            <a:endParaRPr lang="en-GB" sz="1600"/>
          </a:p>
          <a:p>
            <a:pPr marL="0" indent="0">
              <a:buNone/>
            </a:pPr>
            <a:r>
              <a:rPr lang="en-GB" sz="1600" b="1"/>
              <a:t>Question time!</a:t>
            </a:r>
          </a:p>
          <a:p>
            <a:r>
              <a:rPr lang="en-GB" sz="1400"/>
              <a:t>This picture is called ‘solitary existence’ . What do you think that means?</a:t>
            </a:r>
          </a:p>
          <a:p>
            <a:r>
              <a:rPr lang="en-GB" sz="1400"/>
              <a:t>Which of Ben’s two life experiences would you prefer?</a:t>
            </a:r>
          </a:p>
          <a:p>
            <a:r>
              <a:rPr lang="en-GB" sz="1400"/>
              <a:t>Is it good to live alone?</a:t>
            </a:r>
          </a:p>
          <a:p>
            <a:r>
              <a:rPr lang="en-GB" sz="1400"/>
              <a:t>Why do you think Christians often say that they are never really alone?</a:t>
            </a:r>
          </a:p>
          <a:p>
            <a:r>
              <a:rPr lang="en-GB" sz="1400"/>
              <a:t>Do you think that God is always with us? Is that good or bad?</a:t>
            </a:r>
          </a:p>
          <a:p>
            <a:r>
              <a:rPr lang="en-GB" sz="1400"/>
              <a:t>Have you ever felt that God was with you?</a:t>
            </a:r>
          </a:p>
          <a:p>
            <a:pPr marL="0" indent="0">
              <a:buNone/>
            </a:pPr>
            <a:endParaRPr lang="en-GB" sz="1600"/>
          </a:p>
          <a:p>
            <a:pPr marL="0" indent="0">
              <a:buNone/>
            </a:pPr>
            <a:endParaRPr lang="en-GB" sz="1600" b="1"/>
          </a:p>
        </p:txBody>
      </p:sp>
    </p:spTree>
    <p:extLst>
      <p:ext uri="{BB962C8B-B14F-4D97-AF65-F5344CB8AC3E}">
        <p14:creationId xmlns:p14="http://schemas.microsoft.com/office/powerpoint/2010/main" val="174450379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picture containing outdoor&#10;&#10;Description automatically generated">
            <a:extLst>
              <a:ext uri="{FF2B5EF4-FFF2-40B4-BE49-F238E27FC236}">
                <a16:creationId xmlns:a16="http://schemas.microsoft.com/office/drawing/2014/main" id="{CAEAD04F-3CE0-423E-B5D0-D2236A03E5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3648" y="332656"/>
            <a:ext cx="7444636" cy="5256584"/>
          </a:xfrm>
        </p:spPr>
      </p:pic>
    </p:spTree>
    <p:extLst>
      <p:ext uri="{BB962C8B-B14F-4D97-AF65-F5344CB8AC3E}">
        <p14:creationId xmlns:p14="http://schemas.microsoft.com/office/powerpoint/2010/main" val="2830836084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10.0.17763.0"/>
  <p:tag name="AS_RELEASE_DATE" val="2022.02.14"/>
  <p:tag name="AS_TITLE" val="Aspose.Slides for .NET 4.0"/>
  <p:tag name="AS_VERSION" val="22.2"/>
</p:tagLst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Myriad Pro"/>
        <a:ea typeface="Myriad Pro"/>
        <a:cs typeface="Arial"/>
      </a:majorFont>
      <a:minorFont>
        <a:latin typeface="Calibri"/>
        <a:ea typeface="Calibri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Copy of PPT_template [Read-Only] [Compatibility Mode]" id="{B20C2875-9782-4E3B-A8EB-088CE04F0DB8}" vid="{FECFB706-8450-4824-BDED-583A9BEB288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819</Words>
  <Application>Microsoft Office PowerPoint</Application>
  <PresentationFormat>On-screen Show (4:3)</PresentationFormat>
  <Paragraphs>89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Myriad Pro</vt:lpstr>
      <vt:lpstr>Office Theme</vt:lpstr>
      <vt:lpstr>PowerPoint Presentation</vt:lpstr>
      <vt:lpstr>How to play………...</vt:lpstr>
      <vt:lpstr>PowerPoint Presentation</vt:lpstr>
      <vt:lpstr>Challenge 1</vt:lpstr>
      <vt:lpstr>PowerPoint Presentation</vt:lpstr>
      <vt:lpstr>PowerPoint Presentation</vt:lpstr>
      <vt:lpstr>PowerPoint Presentation</vt:lpstr>
      <vt:lpstr>Challenge 3</vt:lpstr>
      <vt:lpstr>PowerPoint Presentation</vt:lpstr>
      <vt:lpstr>Challenge 4</vt:lpstr>
      <vt:lpstr>PowerPoint Presentation</vt:lpstr>
      <vt:lpstr>Challenge 5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Picture Challenge</dc:title>
  <dc:creator>Sue Bowen</dc:creator>
  <cp:lastModifiedBy>Robert Sanders</cp:lastModifiedBy>
  <cp:revision>10</cp:revision>
  <dcterms:created xsi:type="dcterms:W3CDTF">2021-03-03T17:36:01Z</dcterms:created>
  <dcterms:modified xsi:type="dcterms:W3CDTF">2023-03-15T12:18:03Z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INKTEK-CHUNK-1">
    <vt:lpwstr>010021{"F":2,"I":"D288-87F5-D4F2-ADB0"}</vt:lpwstr>
  </property>
</Properties>
</file>