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7" r:id="rId2"/>
    <p:sldId id="269" r:id="rId3"/>
    <p:sldId id="270" r:id="rId4"/>
    <p:sldId id="271" r:id="rId5"/>
    <p:sldId id="272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274" r:id="rId22"/>
    <p:sldId id="297" r:id="rId23"/>
    <p:sldId id="298" r:id="rId24"/>
    <p:sldId id="299" r:id="rId25"/>
    <p:sldId id="275" r:id="rId26"/>
    <p:sldId id="277" r:id="rId27"/>
    <p:sldId id="278" r:id="rId28"/>
    <p:sldId id="279" r:id="rId29"/>
    <p:sldId id="280" r:id="rId30"/>
    <p:sldId id="281" r:id="rId31"/>
    <p:sldId id="284" r:id="rId32"/>
    <p:sldId id="282" r:id="rId33"/>
    <p:sldId id="286" r:id="rId34"/>
    <p:sldId id="332" r:id="rId35"/>
    <p:sldId id="285" r:id="rId36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900"/>
    <a:srgbClr val="9C9C9C"/>
    <a:srgbClr val="CF0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77479" autoAdjust="0"/>
  </p:normalViewPr>
  <p:slideViewPr>
    <p:cSldViewPr>
      <p:cViewPr varScale="1">
        <p:scale>
          <a:sx n="86" d="100"/>
          <a:sy n="86" d="100"/>
        </p:scale>
        <p:origin x="13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B5BA2FE4-F1D2-4DF0-BBA0-59567CA5C2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031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56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4FE94B05-C75A-44D4-BAA4-854501FDAC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1912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716F0-385D-4F6E-BE54-A09D410D24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05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677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47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888" y="1600200"/>
            <a:ext cx="3636962" cy="4421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0" y="1600200"/>
            <a:ext cx="3638550" cy="4421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06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367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80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5643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479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9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013" y="274638"/>
            <a:ext cx="1855787" cy="574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888" y="274638"/>
            <a:ext cx="5419725" cy="574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645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6858" algn="l">
              <a:defRPr sz="3000" b="1" cap="all" spc="0" baseline="0">
                <a:solidFill>
                  <a:schemeClr val="tx2"/>
                </a:solidFill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accent3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7"/>
            <a:ext cx="5562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7"/>
            <a:ext cx="2133600" cy="365125"/>
          </a:xfrm>
          <a:prstGeom prst="rect">
            <a:avLst/>
          </a:prstGeom>
        </p:spPr>
        <p:txBody>
          <a:bodyPr/>
          <a:lstStyle/>
          <a:p>
            <a:fld id="{33024136-D290-48F3-A182-4C46BEB5146B}" type="datetime1">
              <a:rPr lang="en-US" smtClean="0"/>
              <a:t>3/21/2022</a:t>
            </a:fld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7"/>
            <a:ext cx="457200" cy="365125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5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274638"/>
            <a:ext cx="74279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  <a:endParaRPr lang="en-GB" alt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8888" y="1600200"/>
            <a:ext cx="7427912" cy="442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grpSp>
        <p:nvGrpSpPr>
          <p:cNvPr id="1028" name="Group 9"/>
          <p:cNvGrpSpPr>
            <a:grpSpLocks/>
          </p:cNvGrpSpPr>
          <p:nvPr/>
        </p:nvGrpSpPr>
        <p:grpSpPr bwMode="auto">
          <a:xfrm>
            <a:off x="0" y="0"/>
            <a:ext cx="792163" cy="6858000"/>
            <a:chOff x="0" y="0"/>
            <a:chExt cx="499" cy="4320"/>
          </a:xfrm>
        </p:grpSpPr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0" y="0"/>
              <a:ext cx="227" cy="4320"/>
            </a:xfrm>
            <a:prstGeom prst="rect">
              <a:avLst/>
            </a:prstGeom>
            <a:solidFill>
              <a:srgbClr val="CF0A2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+mn-cs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272" y="0"/>
              <a:ext cx="91" cy="4320"/>
            </a:xfrm>
            <a:prstGeom prst="rect">
              <a:avLst/>
            </a:prstGeom>
            <a:solidFill>
              <a:srgbClr val="EDA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aseline="-25000">
                <a:latin typeface="Arial" charset="0"/>
                <a:cs typeface="+mn-cs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 userDrawn="1"/>
          </p:nvSpPr>
          <p:spPr bwMode="auto">
            <a:xfrm>
              <a:off x="408" y="0"/>
              <a:ext cx="91" cy="4320"/>
            </a:xfrm>
            <a:prstGeom prst="rect">
              <a:avLst/>
            </a:prstGeom>
            <a:solidFill>
              <a:srgbClr val="9C9C9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aseline="-25000">
                <a:latin typeface="Arial" charset="0"/>
                <a:cs typeface="+mn-cs"/>
              </a:endParaRPr>
            </a:p>
          </p:txBody>
        </p:sp>
      </p:grpSp>
      <p:pic>
        <p:nvPicPr>
          <p:cNvPr id="1029" name="Picture 13" descr="Diocesan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"/>
          <a:stretch>
            <a:fillRect/>
          </a:stretch>
        </p:blipFill>
        <p:spPr bwMode="auto">
          <a:xfrm>
            <a:off x="7164388" y="6115050"/>
            <a:ext cx="15128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6" r:id="rId3"/>
    <p:sldLayoutId id="2147483655" r:id="rId4"/>
    <p:sldLayoutId id="2147483654" r:id="rId5"/>
    <p:sldLayoutId id="2147483653" r:id="rId6"/>
    <p:sldLayoutId id="2147483652" r:id="rId7"/>
    <p:sldLayoutId id="2147483651" r:id="rId8"/>
    <p:sldLayoutId id="2147483650" r:id="rId9"/>
    <p:sldLayoutId id="2147483649" r:id="rId10"/>
    <p:sldLayoutId id="2147483659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mailto:phil.dykes@winchester.anglican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7381" y="3970819"/>
            <a:ext cx="7772400" cy="150876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pMAP19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844824"/>
            <a:ext cx="2267339" cy="288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77311"/>
            <a:ext cx="2562325" cy="2049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61" y="2169784"/>
            <a:ext cx="2577590" cy="2062073"/>
          </a:xfrm>
          <a:prstGeom prst="rect">
            <a:avLst/>
          </a:prstGeom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30" y="2150871"/>
            <a:ext cx="1538642" cy="2060336"/>
          </a:xfrm>
        </p:spPr>
      </p:pic>
    </p:spTree>
    <p:extLst>
      <p:ext uri="{BB962C8B-B14F-4D97-AF65-F5344CB8AC3E}">
        <p14:creationId xmlns:p14="http://schemas.microsoft.com/office/powerpoint/2010/main" val="255401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 help you create your pMAP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what the pMAP19 process is</a:t>
            </a:r>
          </a:p>
          <a:p>
            <a:r>
              <a:rPr lang="en-GB" dirty="0"/>
              <a:t>Recognise the resources available</a:t>
            </a:r>
          </a:p>
          <a:p>
            <a:r>
              <a:rPr lang="en-GB" dirty="0"/>
              <a:t>Grasp the timetable</a:t>
            </a:r>
          </a:p>
          <a:p>
            <a:r>
              <a:rPr lang="en-GB" dirty="0"/>
              <a:t>Connect with the diocesan strategy</a:t>
            </a:r>
          </a:p>
          <a:p>
            <a:r>
              <a:rPr lang="en-GB" dirty="0"/>
              <a:t>Engage with some of the issues for the church today</a:t>
            </a:r>
          </a:p>
        </p:txBody>
      </p:sp>
    </p:spTree>
    <p:extLst>
      <p:ext uri="{BB962C8B-B14F-4D97-AF65-F5344CB8AC3E}">
        <p14:creationId xmlns:p14="http://schemas.microsoft.com/office/powerpoint/2010/main" val="226781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Timetable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8323" lvl="1" indent="0">
              <a:buNone/>
            </a:pPr>
            <a:r>
              <a:rPr lang="en-US" dirty="0"/>
              <a:t>7.30	Welcome and opening prayer</a:t>
            </a:r>
          </a:p>
          <a:p>
            <a:pPr marL="755523" lvl="1" indent="-457200"/>
            <a:r>
              <a:rPr lang="en-US" dirty="0"/>
              <a:t>		What is the Diocesan Strategy?</a:t>
            </a:r>
          </a:p>
          <a:p>
            <a:pPr marL="755523" lvl="1" indent="-457200"/>
            <a:r>
              <a:rPr lang="en-US" dirty="0"/>
              <a:t>		Why Re-imagine the church?</a:t>
            </a:r>
          </a:p>
          <a:p>
            <a:pPr marL="755523" lvl="1" indent="-457200"/>
            <a:r>
              <a:rPr lang="en-US" dirty="0"/>
              <a:t>		What is the pMAP19 process?</a:t>
            </a:r>
          </a:p>
          <a:p>
            <a:pPr marL="298323" lvl="1" indent="0">
              <a:buNone/>
            </a:pPr>
            <a:r>
              <a:rPr lang="en-US" dirty="0"/>
              <a:t>8.15	Workshops</a:t>
            </a:r>
          </a:p>
          <a:p>
            <a:pPr marL="298323" lvl="1" indent="0">
              <a:buNone/>
            </a:pPr>
            <a:r>
              <a:rPr lang="en-US" dirty="0"/>
              <a:t>8.45	FAQs</a:t>
            </a:r>
          </a:p>
          <a:p>
            <a:pPr marL="298323" lvl="1" indent="0">
              <a:buNone/>
            </a:pPr>
            <a:r>
              <a:rPr lang="en-US" dirty="0"/>
              <a:t>8.55	Prayer</a:t>
            </a:r>
          </a:p>
          <a:p>
            <a:pPr marL="298323" lvl="1" indent="0">
              <a:buNone/>
            </a:pPr>
            <a:r>
              <a:rPr lang="en-US" dirty="0"/>
              <a:t>9.00	End</a:t>
            </a:r>
          </a:p>
        </p:txBody>
      </p:sp>
    </p:spTree>
    <p:extLst>
      <p:ext uri="{BB962C8B-B14F-4D97-AF65-F5344CB8AC3E}">
        <p14:creationId xmlns:p14="http://schemas.microsoft.com/office/powerpoint/2010/main" val="301773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Just </a:t>
            </a:r>
            <a:r>
              <a:rPr lang="en-GB"/>
              <a:t>a reminder, </a:t>
            </a:r>
            <a:r>
              <a:rPr lang="en-GB" dirty="0"/>
              <a:t>our strategy is…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1" y="1927098"/>
            <a:ext cx="5422900" cy="3619785"/>
          </a:xfrm>
        </p:spPr>
      </p:pic>
    </p:spTree>
    <p:extLst>
      <p:ext uri="{BB962C8B-B14F-4D97-AF65-F5344CB8AC3E}">
        <p14:creationId xmlns:p14="http://schemas.microsoft.com/office/powerpoint/2010/main" val="189282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" indent="0" algn="ctr">
              <a:buNone/>
            </a:pPr>
            <a:r>
              <a:rPr lang="en-GB" dirty="0"/>
              <a:t>Living the Mission of Jesus</a:t>
            </a:r>
          </a:p>
          <a:p>
            <a:pPr marL="51435" indent="0" algn="ctr">
              <a:buNone/>
            </a:pPr>
            <a:endParaRPr lang="en-GB" dirty="0"/>
          </a:p>
          <a:p>
            <a:pPr marL="51435" indent="0" algn="ctr">
              <a:buNone/>
            </a:pPr>
            <a:r>
              <a:rPr lang="en-GB" dirty="0"/>
              <a:t>In 3 dimensions:</a:t>
            </a:r>
          </a:p>
          <a:p>
            <a:pPr marL="51435" indent="0" algn="ctr">
              <a:buNone/>
            </a:pPr>
            <a:endParaRPr lang="en-GB" dirty="0"/>
          </a:p>
          <a:p>
            <a:pPr marL="51435" indent="0" algn="ctr">
              <a:buNone/>
            </a:pPr>
            <a:r>
              <a:rPr lang="en-GB" dirty="0"/>
              <a:t>Passionate personal spirituality</a:t>
            </a:r>
          </a:p>
          <a:p>
            <a:pPr marL="51435" indent="0" algn="ctr">
              <a:buNone/>
            </a:pPr>
            <a:r>
              <a:rPr lang="en-GB" dirty="0"/>
              <a:t>Pioneering faith communities</a:t>
            </a:r>
          </a:p>
          <a:p>
            <a:pPr marL="51435" indent="0" algn="ctr">
              <a:buNone/>
            </a:pPr>
            <a:r>
              <a:rPr lang="en-GB" dirty="0"/>
              <a:t>Prophetic global citizens</a:t>
            </a:r>
          </a:p>
          <a:p>
            <a:pPr marL="51435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549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 Strategic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" indent="0">
              <a:buNone/>
            </a:pPr>
            <a:r>
              <a:rPr lang="en-GB" b="1" dirty="0"/>
              <a:t>Under God, delighting in His grace and rooted in the Diocesan rule of life, we will be a Diocese in which:</a:t>
            </a:r>
          </a:p>
          <a:p>
            <a:pPr marL="51435" indent="0">
              <a:buNone/>
            </a:pPr>
            <a:endParaRPr lang="en-GB" dirty="0"/>
          </a:p>
          <a:p>
            <a:r>
              <a:rPr lang="en-GB" b="1" dirty="0"/>
              <a:t>We grow authentic disciples</a:t>
            </a:r>
            <a:endParaRPr lang="en-GB" dirty="0"/>
          </a:p>
          <a:p>
            <a:r>
              <a:rPr lang="en-GB" b="1" dirty="0"/>
              <a:t>We re-imagine the Church</a:t>
            </a:r>
            <a:endParaRPr lang="en-GB" dirty="0"/>
          </a:p>
          <a:p>
            <a:r>
              <a:rPr lang="en-GB" b="1" dirty="0"/>
              <a:t>We are agents of social transformation</a:t>
            </a:r>
          </a:p>
          <a:p>
            <a:r>
              <a:rPr lang="en-GB" b="1" dirty="0"/>
              <a:t>We belong together in Christ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73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12 Mission Commitments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533" y="1900438"/>
            <a:ext cx="5467081" cy="410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9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Mission Action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2094260" y="2100858"/>
            <a:ext cx="4644516" cy="11881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2094260" y="3292134"/>
            <a:ext cx="4644516" cy="118813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2094260" y="4480266"/>
            <a:ext cx="4698522" cy="118813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418296" y="3450134"/>
            <a:ext cx="24842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0" b="1" dirty="0" err="1">
                <a:solidFill>
                  <a:schemeClr val="bg1"/>
                </a:solidFill>
              </a:rPr>
              <a:t>dMAP</a:t>
            </a:r>
            <a:endParaRPr lang="en-GB" sz="33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7911" y="2280998"/>
            <a:ext cx="24842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0" b="1" dirty="0" err="1">
                <a:solidFill>
                  <a:schemeClr val="bg1"/>
                </a:solidFill>
              </a:rPr>
              <a:t>pMAP</a:t>
            </a:r>
            <a:endParaRPr lang="en-GB" sz="33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2302" y="4611237"/>
            <a:ext cx="24842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950" b="1" dirty="0" err="1">
                <a:solidFill>
                  <a:schemeClr val="bg1"/>
                </a:solidFill>
              </a:rPr>
              <a:t>aMAP</a:t>
            </a:r>
            <a:endParaRPr lang="en-GB" sz="3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17" y="1676400"/>
            <a:ext cx="5461000" cy="4095750"/>
          </a:xfrm>
        </p:spPr>
      </p:pic>
    </p:spTree>
    <p:extLst>
      <p:ext uri="{BB962C8B-B14F-4D97-AF65-F5344CB8AC3E}">
        <p14:creationId xmlns:p14="http://schemas.microsoft.com/office/powerpoint/2010/main" val="271227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1584198"/>
            <a:ext cx="4114800" cy="4114800"/>
          </a:xfrm>
        </p:spPr>
      </p:pic>
    </p:spTree>
    <p:extLst>
      <p:ext uri="{BB962C8B-B14F-4D97-AF65-F5344CB8AC3E}">
        <p14:creationId xmlns:p14="http://schemas.microsoft.com/office/powerpoint/2010/main" val="3363897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Sustainable Growth </a:t>
            </a:r>
            <a:br>
              <a:rPr lang="en-GB" dirty="0"/>
            </a:br>
            <a:r>
              <a:rPr lang="en-GB" dirty="0"/>
              <a:t>for the Common Good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1" y="1820863"/>
            <a:ext cx="3289300" cy="4104515"/>
          </a:xfrm>
        </p:spPr>
      </p:pic>
    </p:spTree>
    <p:extLst>
      <p:ext uri="{BB962C8B-B14F-4D97-AF65-F5344CB8AC3E}">
        <p14:creationId xmlns:p14="http://schemas.microsoft.com/office/powerpoint/2010/main" val="50686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Discernment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55" y="1968116"/>
            <a:ext cx="5377196" cy="3586547"/>
          </a:xfrm>
        </p:spPr>
      </p:pic>
    </p:spTree>
    <p:extLst>
      <p:ext uri="{BB962C8B-B14F-4D97-AF65-F5344CB8AC3E}">
        <p14:creationId xmlns:p14="http://schemas.microsoft.com/office/powerpoint/2010/main" val="31770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Jesus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" indent="0">
              <a:buNone/>
            </a:pPr>
            <a:r>
              <a:rPr lang="en-GB" dirty="0"/>
              <a:t>“The Son can do nothing on his own, but only what he sees the Father doing; for whatever the Father does, the Son does likewise.”</a:t>
            </a:r>
          </a:p>
          <a:p>
            <a:pPr marL="51435" indent="0" algn="r">
              <a:buNone/>
            </a:pPr>
            <a:r>
              <a:rPr lang="en-GB" dirty="0"/>
              <a:t>	(John 15:19)</a:t>
            </a:r>
          </a:p>
        </p:txBody>
      </p:sp>
    </p:spTree>
    <p:extLst>
      <p:ext uri="{BB962C8B-B14F-4D97-AF65-F5344CB8AC3E}">
        <p14:creationId xmlns:p14="http://schemas.microsoft.com/office/powerpoint/2010/main" val="2812501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1984" y="2194920"/>
            <a:ext cx="5184816" cy="3429000"/>
          </a:xfrm>
        </p:spPr>
        <p:txBody>
          <a:bodyPr>
            <a:normAutofit fontScale="92500" lnSpcReduction="20000"/>
          </a:bodyPr>
          <a:lstStyle/>
          <a:p>
            <a:pPr marL="51435" indent="0">
              <a:buNone/>
            </a:pPr>
            <a:r>
              <a:rPr lang="en-GB" dirty="0"/>
              <a:t>Discipleship is following Christ into participation in God’s mission in the world in the power of the Spirit.</a:t>
            </a:r>
          </a:p>
          <a:p>
            <a:pPr marL="51435" indent="0">
              <a:buNone/>
            </a:pPr>
            <a:endParaRPr lang="en-GB" dirty="0"/>
          </a:p>
          <a:p>
            <a:pPr marL="51435" indent="0">
              <a:buNone/>
            </a:pPr>
            <a:r>
              <a:rPr lang="en-GB" dirty="0"/>
              <a:t>The key task of missional church practice is ‘the discipline of spiritual discernment’.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2144">
            <a:off x="590549" y="1486585"/>
            <a:ext cx="2569634" cy="38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3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Led by the Holy Spirit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Christians in Antioch send Paul and Barnabas on mission </a:t>
            </a:r>
          </a:p>
          <a:p>
            <a:r>
              <a:rPr lang="en-GB" dirty="0"/>
              <a:t>Paul and his team are guided where go</a:t>
            </a:r>
          </a:p>
          <a:p>
            <a:r>
              <a:rPr lang="en-GB" dirty="0"/>
              <a:t>The Jerusalem Church recognises God’s mission includes the Gentiles (Acts 15)</a:t>
            </a:r>
          </a:p>
        </p:txBody>
      </p:sp>
    </p:spTree>
    <p:extLst>
      <p:ext uri="{BB962C8B-B14F-4D97-AF65-F5344CB8AC3E}">
        <p14:creationId xmlns:p14="http://schemas.microsoft.com/office/powerpoint/2010/main" val="3200645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God doing in your area of his mission?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699" y="1927098"/>
            <a:ext cx="3860180" cy="3800793"/>
          </a:xfrm>
        </p:spPr>
      </p:pic>
    </p:spTree>
    <p:extLst>
      <p:ext uri="{BB962C8B-B14F-4D97-AF65-F5344CB8AC3E}">
        <p14:creationId xmlns:p14="http://schemas.microsoft.com/office/powerpoint/2010/main" val="775530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Stewardship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632" y="2138363"/>
            <a:ext cx="5381237" cy="3429000"/>
          </a:xfrm>
        </p:spPr>
      </p:pic>
    </p:spTree>
    <p:extLst>
      <p:ext uri="{BB962C8B-B14F-4D97-AF65-F5344CB8AC3E}">
        <p14:creationId xmlns:p14="http://schemas.microsoft.com/office/powerpoint/2010/main" val="82983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…..God gives the growth</a:t>
            </a:r>
            <a:br>
              <a:rPr lang="en-GB" dirty="0"/>
            </a:b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1995353"/>
            <a:ext cx="5175250" cy="3452210"/>
          </a:xfrm>
        </p:spPr>
      </p:pic>
    </p:spTree>
    <p:extLst>
      <p:ext uri="{BB962C8B-B14F-4D97-AF65-F5344CB8AC3E}">
        <p14:creationId xmlns:p14="http://schemas.microsoft.com/office/powerpoint/2010/main" val="3744430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64896" cy="1143000"/>
          </a:xfrm>
        </p:spPr>
        <p:txBody>
          <a:bodyPr/>
          <a:lstStyle/>
          <a:p>
            <a:r>
              <a:rPr lang="en-GB" dirty="0"/>
              <a:t>Why  we need to re-imagine 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Castlepoint</a:t>
            </a:r>
            <a:r>
              <a:rPr lang="en-GB" dirty="0"/>
              <a:t> </a:t>
            </a:r>
            <a:r>
              <a:rPr lang="en-GB" dirty="0" err="1"/>
              <a:t>etc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806250"/>
            <a:ext cx="4032448" cy="32419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05666"/>
            <a:ext cx="4310880" cy="307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3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64896" cy="1143000"/>
          </a:xfrm>
        </p:spPr>
        <p:txBody>
          <a:bodyPr/>
          <a:lstStyle/>
          <a:p>
            <a:r>
              <a:rPr lang="en-GB" dirty="0"/>
              <a:t>Why  we need to re-imagine 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Castlepoint</a:t>
            </a:r>
            <a:r>
              <a:rPr lang="en-GB" dirty="0"/>
              <a:t> </a:t>
            </a:r>
            <a:r>
              <a:rPr lang="en-GB" dirty="0" err="1"/>
              <a:t>etc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12976"/>
            <a:ext cx="3430767" cy="257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175" y="1446931"/>
            <a:ext cx="2457450" cy="1104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28" y="1340768"/>
            <a:ext cx="3986452" cy="24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2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64896" cy="1143000"/>
          </a:xfrm>
        </p:spPr>
        <p:txBody>
          <a:bodyPr/>
          <a:lstStyle/>
          <a:p>
            <a:r>
              <a:rPr lang="en-GB" dirty="0"/>
              <a:t>Why  we need to re-imagine the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Castlepoint</a:t>
            </a:r>
            <a:r>
              <a:rPr lang="en-GB" dirty="0"/>
              <a:t> </a:t>
            </a:r>
            <a:r>
              <a:rPr lang="en-GB" dirty="0" err="1"/>
              <a:t>etc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382102"/>
            <a:ext cx="2457450" cy="1104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99" y="1365346"/>
            <a:ext cx="3898846" cy="23516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844" y="3815949"/>
            <a:ext cx="4081684" cy="22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064896" cy="1143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Setting God’s People Free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93" y="980728"/>
            <a:ext cx="7351862" cy="4901241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3693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  <a:p>
            <a:r>
              <a:rPr lang="en-GB" dirty="0"/>
              <a:t>What will you need to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369" y="3508310"/>
            <a:ext cx="2053974" cy="20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2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9144000" cy="686767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03886" y="116632"/>
            <a:ext cx="8736227" cy="685800"/>
          </a:xfrm>
          <a:prstGeom prst="rect">
            <a:avLst/>
          </a:prstGeom>
          <a:solidFill>
            <a:schemeClr val="bg1"/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3000" dirty="0">
                <a:solidFill>
                  <a:schemeClr val="tx1"/>
                </a:solidFill>
              </a:rPr>
              <a:t>1. Setup Phase</a:t>
            </a:r>
          </a:p>
        </p:txBody>
      </p:sp>
    </p:spTree>
    <p:extLst>
      <p:ext uri="{BB962C8B-B14F-4D97-AF65-F5344CB8AC3E}">
        <p14:creationId xmlns:p14="http://schemas.microsoft.com/office/powerpoint/2010/main" val="111665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8" t="-124" r="8032" b="124"/>
          <a:stretch/>
        </p:blipFill>
        <p:spPr>
          <a:xfrm>
            <a:off x="2555777" y="-27384"/>
            <a:ext cx="6588224" cy="68853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79512" y="188640"/>
            <a:ext cx="8736227" cy="685800"/>
          </a:xfrm>
          <a:prstGeom prst="rect">
            <a:avLst/>
          </a:prstGeom>
          <a:solidFill>
            <a:schemeClr val="tx1"/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3000" dirty="0">
                <a:solidFill>
                  <a:schemeClr val="bg1"/>
                </a:solidFill>
              </a:rPr>
              <a:t>2. Review Phase</a:t>
            </a:r>
          </a:p>
        </p:txBody>
      </p:sp>
    </p:spTree>
    <p:extLst>
      <p:ext uri="{BB962C8B-B14F-4D97-AF65-F5344CB8AC3E}">
        <p14:creationId xmlns:p14="http://schemas.microsoft.com/office/powerpoint/2010/main" val="331580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Plan Phase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2" y="4255358"/>
            <a:ext cx="1253455" cy="15125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4719" y="1927099"/>
            <a:ext cx="4331043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700" dirty="0"/>
              <a:t>Gathering ideas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700" dirty="0"/>
              <a:t>Connecting with the diocesan direction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700" dirty="0"/>
              <a:t>Discerning your response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27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51520" y="246928"/>
            <a:ext cx="8736227" cy="685800"/>
          </a:xfrm>
          <a:prstGeom prst="rect">
            <a:avLst/>
          </a:prstGeom>
          <a:solidFill>
            <a:schemeClr val="bg1"/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3000" dirty="0">
                <a:solidFill>
                  <a:schemeClr val="tx1"/>
                </a:solidFill>
              </a:rPr>
              <a:t>3. Plan Phase</a:t>
            </a:r>
          </a:p>
        </p:txBody>
      </p:sp>
    </p:spTree>
    <p:extLst>
      <p:ext uri="{BB962C8B-B14F-4D97-AF65-F5344CB8AC3E}">
        <p14:creationId xmlns:p14="http://schemas.microsoft.com/office/powerpoint/2010/main" val="372354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03886" y="116632"/>
            <a:ext cx="8736227" cy="685800"/>
          </a:xfrm>
          <a:prstGeom prst="rect">
            <a:avLst/>
          </a:prstGeom>
          <a:solidFill>
            <a:schemeClr val="bg1"/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3000" dirty="0">
                <a:solidFill>
                  <a:schemeClr val="tx1"/>
                </a:solidFill>
              </a:rPr>
              <a:t>4. Act Phase</a:t>
            </a:r>
          </a:p>
        </p:txBody>
      </p:sp>
    </p:spTree>
    <p:extLst>
      <p:ext uri="{BB962C8B-B14F-4D97-AF65-F5344CB8AC3E}">
        <p14:creationId xmlns:p14="http://schemas.microsoft.com/office/powerpoint/2010/main" val="15136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1252736"/>
          </a:xfrm>
          <a:solidFill>
            <a:schemeClr val="bg1"/>
          </a:solidFill>
        </p:spPr>
        <p:txBody>
          <a:bodyPr/>
          <a:lstStyle/>
          <a:p>
            <a:pPr marL="437198" indent="-385763" algn="r">
              <a:buFont typeface="+mj-lt"/>
              <a:buAutoNum type="arabicPeriod"/>
            </a:pPr>
            <a:r>
              <a:rPr lang="en-GB" dirty="0"/>
              <a:t>I have a pMAP from last time</a:t>
            </a:r>
          </a:p>
          <a:p>
            <a:pPr marL="51435" indent="0" algn="r">
              <a:buNone/>
            </a:pPr>
            <a:r>
              <a:rPr lang="en-GB" dirty="0"/>
              <a:t>2. I am starting new</a:t>
            </a:r>
          </a:p>
        </p:txBody>
      </p:sp>
    </p:spTree>
    <p:extLst>
      <p:ext uri="{BB962C8B-B14F-4D97-AF65-F5344CB8AC3E}">
        <p14:creationId xmlns:p14="http://schemas.microsoft.com/office/powerpoint/2010/main" val="139263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2794" y="2703871"/>
            <a:ext cx="3704253" cy="1463414"/>
          </a:xfrm>
        </p:spPr>
        <p:txBody>
          <a:bodyPr/>
          <a:lstStyle/>
          <a:p>
            <a:pPr algn="ctr"/>
            <a:r>
              <a:rPr lang="en-GB" sz="7200" dirty="0"/>
              <a:t>FAQs</a:t>
            </a:r>
          </a:p>
        </p:txBody>
      </p:sp>
    </p:spTree>
    <p:extLst>
      <p:ext uri="{BB962C8B-B14F-4D97-AF65-F5344CB8AC3E}">
        <p14:creationId xmlns:p14="http://schemas.microsoft.com/office/powerpoint/2010/main" val="281703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23528" y="188640"/>
            <a:ext cx="8736227" cy="685800"/>
          </a:xfrm>
          <a:prstGeom prst="rect">
            <a:avLst/>
          </a:prstGeom>
          <a:solidFill>
            <a:schemeClr val="bg1"/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r"/>
            <a:r>
              <a:rPr lang="en-GB" sz="3000" dirty="0">
                <a:solidFill>
                  <a:schemeClr val="tx1"/>
                </a:solidFill>
              </a:rPr>
              <a:t>Keeping it fresh</a:t>
            </a:r>
          </a:p>
        </p:txBody>
      </p:sp>
    </p:spTree>
    <p:extLst>
      <p:ext uri="{BB962C8B-B14F-4D97-AF65-F5344CB8AC3E}">
        <p14:creationId xmlns:p14="http://schemas.microsoft.com/office/powerpoint/2010/main" val="83866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  <a:p>
            <a:r>
              <a:rPr lang="en-GB" dirty="0"/>
              <a:t>What will you need to do?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369" y="3508310"/>
            <a:ext cx="2053974" cy="20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3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234946"/>
            <a:ext cx="8208838" cy="5146381"/>
          </a:xfrm>
        </p:spPr>
        <p:txBody>
          <a:bodyPr/>
          <a:lstStyle/>
          <a:p>
            <a:pPr algn="l"/>
            <a:r>
              <a:rPr lang="en-GB" dirty="0"/>
              <a:t>O Lord, we beseech you mercifully </a:t>
            </a:r>
            <a:br>
              <a:rPr lang="en-GB" dirty="0"/>
            </a:br>
            <a:r>
              <a:rPr lang="en-GB" dirty="0"/>
              <a:t>to hear the prayers of your people</a:t>
            </a:r>
            <a:br>
              <a:rPr lang="en-GB" dirty="0"/>
            </a:br>
            <a:r>
              <a:rPr lang="en-GB" dirty="0"/>
              <a:t>who call upon you;</a:t>
            </a:r>
            <a:br>
              <a:rPr lang="en-GB" dirty="0"/>
            </a:br>
            <a:r>
              <a:rPr lang="en-GB" dirty="0"/>
              <a:t>and grant that they may both perceive and know what things they ought to do,</a:t>
            </a:r>
            <a:br>
              <a:rPr lang="en-GB" dirty="0"/>
            </a:br>
            <a:r>
              <a:rPr lang="en-GB" dirty="0"/>
              <a:t>and also may have grace and power</a:t>
            </a:r>
            <a:br>
              <a:rPr lang="en-GB" dirty="0"/>
            </a:br>
            <a:r>
              <a:rPr lang="en-GB" dirty="0"/>
              <a:t>faithfully to fulfil them;</a:t>
            </a:r>
            <a:br>
              <a:rPr lang="en-GB" dirty="0"/>
            </a:br>
            <a:r>
              <a:rPr lang="en-GB" dirty="0"/>
              <a:t>through Jesus Christ your Son our Lord. 									Amen.</a:t>
            </a:r>
            <a:br>
              <a:rPr lang="en-GB" sz="240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4691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" indent="0">
              <a:buNone/>
            </a:pPr>
            <a:r>
              <a:rPr lang="en-GB" dirty="0"/>
              <a:t>For more help over specific details, please contact:</a:t>
            </a:r>
          </a:p>
          <a:p>
            <a:pPr marL="51435" indent="0">
              <a:buNone/>
            </a:pPr>
            <a:endParaRPr lang="en-GB" dirty="0"/>
          </a:p>
          <a:p>
            <a:pPr marL="51435" indent="0">
              <a:buNone/>
            </a:pPr>
            <a:r>
              <a:rPr lang="en-GB" dirty="0"/>
              <a:t>Revd Phil Dykes </a:t>
            </a:r>
            <a:r>
              <a:rPr lang="en-GB">
                <a:hlinkClick r:id="rId2"/>
              </a:rPr>
              <a:t>phil.dykes@winchester.anglican.org</a:t>
            </a:r>
            <a:r>
              <a:rPr lang="en-GB"/>
              <a:t>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25144"/>
            <a:ext cx="1850231" cy="139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7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PT_template">
  <a:themeElements>
    <a:clrScheme name="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template">
      <a:majorFont>
        <a:latin typeface="Myriad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</Template>
  <TotalTime>0</TotalTime>
  <Words>491</Words>
  <Application>Microsoft Office PowerPoint</Application>
  <PresentationFormat>On-screen Show (4:3)</PresentationFormat>
  <Paragraphs>81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Myriad Pro</vt:lpstr>
      <vt:lpstr>PPT_template</vt:lpstr>
      <vt:lpstr>PowerPoint Presentation</vt:lpstr>
      <vt:lpstr>PowerPoint Presentation</vt:lpstr>
      <vt:lpstr>PowerPoint Presentation</vt:lpstr>
      <vt:lpstr>To help you create your pMAP</vt:lpstr>
      <vt:lpstr>Timetable</vt:lpstr>
      <vt:lpstr>Just a reminder, our strategy is…</vt:lpstr>
      <vt:lpstr>Our Vision</vt:lpstr>
      <vt:lpstr>4 Strategic Priorities</vt:lpstr>
      <vt:lpstr>12 Mission Commitments</vt:lpstr>
      <vt:lpstr>Mission Action Plans</vt:lpstr>
      <vt:lpstr>PowerPoint Presentation</vt:lpstr>
      <vt:lpstr>PowerPoint Presentation</vt:lpstr>
      <vt:lpstr>Sustainable Growth  for the Common Good</vt:lpstr>
      <vt:lpstr>Discernment</vt:lpstr>
      <vt:lpstr>Jesus</vt:lpstr>
      <vt:lpstr>PowerPoint Presentation</vt:lpstr>
      <vt:lpstr>Led by the Holy Spirit …</vt:lpstr>
      <vt:lpstr>What is God doing in your area of his mission? </vt:lpstr>
      <vt:lpstr>Stewardship</vt:lpstr>
      <vt:lpstr>…..God gives the growth </vt:lpstr>
      <vt:lpstr>Why  we need to re-imagine the church</vt:lpstr>
      <vt:lpstr>Why  we need to re-imagine the church</vt:lpstr>
      <vt:lpstr>Why  we need to re-imagine the church</vt:lpstr>
      <vt:lpstr>Setting God’s People Free</vt:lpstr>
      <vt:lpstr>PowerPoint Presentation</vt:lpstr>
      <vt:lpstr>PowerPoint Presentation</vt:lpstr>
      <vt:lpstr>PowerPoint Presentation</vt:lpstr>
      <vt:lpstr>3. Plan Phase</vt:lpstr>
      <vt:lpstr>PowerPoint Presentation</vt:lpstr>
      <vt:lpstr>PowerPoint Presentation</vt:lpstr>
      <vt:lpstr>FAQs</vt:lpstr>
      <vt:lpstr>PowerPoint Presentation</vt:lpstr>
      <vt:lpstr>PowerPoint Presentation</vt:lpstr>
      <vt:lpstr>O Lord, we beseech you mercifully  to hear the prayers of your people who call upon you; and grant that they may both perceive and know what things they ought to do, and also may have grace and power faithfully to fulfil them; through Jesus Christ your Son our Lord.          Amen. </vt:lpstr>
      <vt:lpstr>PowerPoint Presentation</vt:lpstr>
    </vt:vector>
  </TitlesOfParts>
  <Company>The Diocese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Year Financial Plan</dc:title>
  <dc:creator>Colin Harbidge</dc:creator>
  <cp:lastModifiedBy>Rose Jeffery</cp:lastModifiedBy>
  <cp:revision>46</cp:revision>
  <dcterms:created xsi:type="dcterms:W3CDTF">2013-08-30T15:15:13Z</dcterms:created>
  <dcterms:modified xsi:type="dcterms:W3CDTF">2022-03-21T10:56:38Z</dcterms:modified>
</cp:coreProperties>
</file>