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900"/>
    <a:srgbClr val="9C9C9C"/>
    <a:srgbClr val="CF0A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87"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1"/>
          <p:cNvGrpSpPr>
            <a:grpSpLocks/>
          </p:cNvGrpSpPr>
          <p:nvPr/>
        </p:nvGrpSpPr>
        <p:grpSpPr bwMode="auto">
          <a:xfrm>
            <a:off x="0" y="0"/>
            <a:ext cx="792163" cy="6858000"/>
            <a:chOff x="0" y="0"/>
            <a:chExt cx="499" cy="4320"/>
          </a:xfrm>
        </p:grpSpPr>
        <p:sp>
          <p:nvSpPr>
            <p:cNvPr id="5" name="Rectangle 7"/>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 name="Rectangle 9"/>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7" name="Rectangle 10"/>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8" name="Picture 12" descr="Diocesan Logo"/>
          <p:cNvPicPr>
            <a:picLocks noChangeAspect="1" noChangeArrowheads="1"/>
          </p:cNvPicPr>
          <p:nvPr/>
        </p:nvPicPr>
        <p:blipFill>
          <a:blip r:embed="rId2">
            <a:extLst>
              <a:ext uri="{28A0092B-C50C-407E-A947-70E740481C1C}">
                <a14:useLocalDpi xmlns:a14="http://schemas.microsoft.com/office/drawing/2010/main" val="0"/>
              </a:ext>
            </a:extLst>
          </a:blip>
          <a:srcRect r="7867"/>
          <a:stretch>
            <a:fillRect/>
          </a:stretch>
        </p:blipFill>
        <p:spPr bwMode="auto">
          <a:xfrm>
            <a:off x="5364163" y="5286375"/>
            <a:ext cx="338455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5"/>
          <p:cNvSpPr>
            <a:spLocks noGrp="1" noChangeArrowheads="1"/>
          </p:cNvSpPr>
          <p:nvPr>
            <p:ph type="ctrTitle"/>
          </p:nvPr>
        </p:nvSpPr>
        <p:spPr>
          <a:xfrm>
            <a:off x="1547813" y="765175"/>
            <a:ext cx="7196137" cy="2478088"/>
          </a:xfrm>
        </p:spPr>
        <p:txBody>
          <a:bodyPr anchor="b"/>
          <a:lstStyle>
            <a:lvl1pPr>
              <a:defRPr sz="4000"/>
            </a:lvl1pPr>
          </a:lstStyle>
          <a:p>
            <a:pPr lvl="0"/>
            <a:r>
              <a:rPr lang="en-GB" noProof="0"/>
              <a:t>MAIN TITLE</a:t>
            </a:r>
          </a:p>
        </p:txBody>
      </p:sp>
      <p:sp>
        <p:nvSpPr>
          <p:cNvPr id="3078" name="Rectangle 6"/>
          <p:cNvSpPr>
            <a:spLocks noGrp="1" noChangeArrowheads="1"/>
          </p:cNvSpPr>
          <p:nvPr>
            <p:ph type="subTitle" idx="1"/>
          </p:nvPr>
        </p:nvSpPr>
        <p:spPr>
          <a:xfrm>
            <a:off x="1547813" y="3284538"/>
            <a:ext cx="7192962" cy="1368425"/>
          </a:xfrm>
        </p:spPr>
        <p:txBody>
          <a:bodyPr/>
          <a:lstStyle>
            <a:lvl1pPr marL="0" indent="0" algn="r">
              <a:buFontTx/>
              <a:buNone/>
              <a:defRPr sz="2800">
                <a:solidFill>
                  <a:srgbClr val="9C9C9C"/>
                </a:solidFill>
              </a:defRPr>
            </a:lvl1pPr>
          </a:lstStyle>
          <a:p>
            <a:pPr lvl="0"/>
            <a:r>
              <a:rPr lang="en-US" noProof="0"/>
              <a:t>(Subtitle or text here)</a:t>
            </a:r>
            <a:endParaRPr lang="en-GB" noProof="0"/>
          </a:p>
        </p:txBody>
      </p:sp>
    </p:spTree>
    <p:extLst>
      <p:ext uri="{BB962C8B-B14F-4D97-AF65-F5344CB8AC3E}">
        <p14:creationId xmlns:p14="http://schemas.microsoft.com/office/powerpoint/2010/main" val="236578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927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171904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258888" y="1600200"/>
            <a:ext cx="3636962"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48250" y="1600200"/>
            <a:ext cx="3638550"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16109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4611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3609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55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8324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5373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9068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1013" y="274638"/>
            <a:ext cx="1855787" cy="57467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258888" y="274638"/>
            <a:ext cx="5419725" cy="574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101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258888" y="274638"/>
            <a:ext cx="742791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SLIDE TITLE</a:t>
            </a:r>
            <a:endParaRPr lang="en-GB" altLang="en-US"/>
          </a:p>
        </p:txBody>
      </p:sp>
      <p:sp>
        <p:nvSpPr>
          <p:cNvPr id="1027" name="Rectangle 8"/>
          <p:cNvSpPr>
            <a:spLocks noGrp="1" noChangeArrowheads="1"/>
          </p:cNvSpPr>
          <p:nvPr>
            <p:ph type="body" idx="1"/>
          </p:nvPr>
        </p:nvSpPr>
        <p:spPr bwMode="auto">
          <a:xfrm>
            <a:off x="1258888" y="1600200"/>
            <a:ext cx="7427912" cy="442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grpSp>
        <p:nvGrpSpPr>
          <p:cNvPr id="1028" name="Group 9"/>
          <p:cNvGrpSpPr>
            <a:grpSpLocks/>
          </p:cNvGrpSpPr>
          <p:nvPr/>
        </p:nvGrpSpPr>
        <p:grpSpPr bwMode="auto">
          <a:xfrm>
            <a:off x="0" y="0"/>
            <a:ext cx="792163" cy="6858000"/>
            <a:chOff x="0" y="0"/>
            <a:chExt cx="499" cy="4320"/>
          </a:xfrm>
        </p:grpSpPr>
        <p:sp>
          <p:nvSpPr>
            <p:cNvPr id="1030" name="Rectangle 10"/>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31" name="Rectangle 11"/>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1032" name="Rectangle 12"/>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1029" name="Picture 13" descr="Diocesan Logo"/>
          <p:cNvPicPr>
            <a:picLocks noChangeAspect="1" noChangeArrowheads="1"/>
          </p:cNvPicPr>
          <p:nvPr/>
        </p:nvPicPr>
        <p:blipFill>
          <a:blip r:embed="rId13" cstate="print">
            <a:extLst>
              <a:ext uri="{28A0092B-C50C-407E-A947-70E740481C1C}">
                <a14:useLocalDpi xmlns:a14="http://schemas.microsoft.com/office/drawing/2010/main" val="0"/>
              </a:ext>
            </a:extLst>
          </a:blip>
          <a:srcRect r="7867"/>
          <a:stretch>
            <a:fillRect/>
          </a:stretch>
        </p:blipFill>
        <p:spPr bwMode="auto">
          <a:xfrm>
            <a:off x="7164388" y="6115050"/>
            <a:ext cx="1512887"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r" rtl="0" eaLnBrk="0" fontAlgn="base" hangingPunct="0">
        <a:spcBef>
          <a:spcPct val="0"/>
        </a:spcBef>
        <a:spcAft>
          <a:spcPct val="0"/>
        </a:spcAft>
        <a:defRPr sz="3600" kern="1200">
          <a:solidFill>
            <a:srgbClr val="CF0A2C"/>
          </a:solidFill>
          <a:latin typeface="+mj-lt"/>
          <a:ea typeface="+mj-ea"/>
          <a:cs typeface="+mj-cs"/>
        </a:defRPr>
      </a:lvl1pPr>
      <a:lvl2pPr algn="r" rtl="0" eaLnBrk="0" fontAlgn="base" hangingPunct="0">
        <a:spcBef>
          <a:spcPct val="0"/>
        </a:spcBef>
        <a:spcAft>
          <a:spcPct val="0"/>
        </a:spcAft>
        <a:defRPr sz="3600">
          <a:solidFill>
            <a:srgbClr val="CF0A2C"/>
          </a:solidFill>
          <a:latin typeface="Myriad Pro" panose="020B0503030403020204" pitchFamily="34" charset="0"/>
        </a:defRPr>
      </a:lvl2pPr>
      <a:lvl3pPr algn="r" rtl="0" eaLnBrk="0" fontAlgn="base" hangingPunct="0">
        <a:spcBef>
          <a:spcPct val="0"/>
        </a:spcBef>
        <a:spcAft>
          <a:spcPct val="0"/>
        </a:spcAft>
        <a:defRPr sz="3600">
          <a:solidFill>
            <a:srgbClr val="CF0A2C"/>
          </a:solidFill>
          <a:latin typeface="Myriad Pro" panose="020B0503030403020204" pitchFamily="34" charset="0"/>
        </a:defRPr>
      </a:lvl3pPr>
      <a:lvl4pPr algn="r" rtl="0" eaLnBrk="0" fontAlgn="base" hangingPunct="0">
        <a:spcBef>
          <a:spcPct val="0"/>
        </a:spcBef>
        <a:spcAft>
          <a:spcPct val="0"/>
        </a:spcAft>
        <a:defRPr sz="3600">
          <a:solidFill>
            <a:srgbClr val="CF0A2C"/>
          </a:solidFill>
          <a:latin typeface="Myriad Pro" panose="020B0503030403020204" pitchFamily="34" charset="0"/>
        </a:defRPr>
      </a:lvl4pPr>
      <a:lvl5pPr algn="r" rtl="0" eaLnBrk="0" fontAlgn="base" hangingPunct="0">
        <a:spcBef>
          <a:spcPct val="0"/>
        </a:spcBef>
        <a:spcAft>
          <a:spcPct val="0"/>
        </a:spcAft>
        <a:defRPr sz="3600">
          <a:solidFill>
            <a:srgbClr val="CF0A2C"/>
          </a:solidFill>
          <a:latin typeface="Myriad Pro" panose="020B0503030403020204" pitchFamily="34" charset="0"/>
        </a:defRPr>
      </a:lvl5pPr>
      <a:lvl6pPr marL="457200" algn="r" rtl="0" fontAlgn="base">
        <a:spcBef>
          <a:spcPct val="0"/>
        </a:spcBef>
        <a:spcAft>
          <a:spcPct val="0"/>
        </a:spcAft>
        <a:defRPr sz="3600">
          <a:solidFill>
            <a:srgbClr val="CF0A2C"/>
          </a:solidFill>
          <a:latin typeface="Myriad Pro" panose="020B0503030403020204" pitchFamily="34" charset="0"/>
        </a:defRPr>
      </a:lvl6pPr>
      <a:lvl7pPr marL="914400" algn="r" rtl="0" fontAlgn="base">
        <a:spcBef>
          <a:spcPct val="0"/>
        </a:spcBef>
        <a:spcAft>
          <a:spcPct val="0"/>
        </a:spcAft>
        <a:defRPr sz="3600">
          <a:solidFill>
            <a:srgbClr val="CF0A2C"/>
          </a:solidFill>
          <a:latin typeface="Myriad Pro" panose="020B0503030403020204" pitchFamily="34" charset="0"/>
        </a:defRPr>
      </a:lvl7pPr>
      <a:lvl8pPr marL="1371600" algn="r" rtl="0" fontAlgn="base">
        <a:spcBef>
          <a:spcPct val="0"/>
        </a:spcBef>
        <a:spcAft>
          <a:spcPct val="0"/>
        </a:spcAft>
        <a:defRPr sz="3600">
          <a:solidFill>
            <a:srgbClr val="CF0A2C"/>
          </a:solidFill>
          <a:latin typeface="Myriad Pro" panose="020B0503030403020204" pitchFamily="34" charset="0"/>
        </a:defRPr>
      </a:lvl8pPr>
      <a:lvl9pPr marL="1828800" algn="r" rtl="0" fontAlgn="base">
        <a:spcBef>
          <a:spcPct val="0"/>
        </a:spcBef>
        <a:spcAft>
          <a:spcPct val="0"/>
        </a:spcAft>
        <a:defRPr sz="3600">
          <a:solidFill>
            <a:srgbClr val="CF0A2C"/>
          </a:solidFill>
          <a:latin typeface="Myriad Pro" panose="020B0503030403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cte.org.u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altLang="en-US" dirty="0">
                <a:solidFill>
                  <a:schemeClr val="tx1"/>
                </a:solidFill>
              </a:rPr>
              <a:t>Appointing </a:t>
            </a:r>
            <a:r>
              <a:rPr lang="en-US" altLang="en-US" dirty="0" err="1">
                <a:solidFill>
                  <a:schemeClr val="tx1"/>
                </a:solidFill>
              </a:rPr>
              <a:t>Headteachers</a:t>
            </a:r>
            <a:endParaRPr lang="en-US" altLang="en-US" dirty="0">
              <a:solidFill>
                <a:schemeClr val="tx1"/>
              </a:solidFill>
            </a:endParaRPr>
          </a:p>
        </p:txBody>
      </p:sp>
      <p:sp>
        <p:nvSpPr>
          <p:cNvPr id="3075" name="Rectangle 3"/>
          <p:cNvSpPr>
            <a:spLocks noGrp="1" noChangeArrowheads="1"/>
          </p:cNvSpPr>
          <p:nvPr>
            <p:ph type="subTitle" idx="1"/>
          </p:nvPr>
        </p:nvSpPr>
        <p:spPr/>
        <p:txBody>
          <a:bodyPr/>
          <a:lstStyle/>
          <a:p>
            <a:pPr eaLnBrk="1" hangingPunct="1"/>
            <a:r>
              <a:rPr lang="en-US" altLang="en-US" i="1" dirty="0"/>
              <a:t>Joint Education Team</a:t>
            </a:r>
          </a:p>
        </p:txBody>
      </p:sp>
      <p:sp>
        <p:nvSpPr>
          <p:cNvPr id="2" name="Rectangle 1"/>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813" y="5445224"/>
            <a:ext cx="3672408" cy="11231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1484784"/>
            <a:ext cx="7067128" cy="1143000"/>
          </a:xfrm>
        </p:spPr>
        <p:txBody>
          <a:bodyPr/>
          <a:lstStyle/>
          <a:p>
            <a:pPr algn="ctr"/>
            <a:r>
              <a:rPr lang="en-GB" altLang="en-US" b="1" dirty="0">
                <a:solidFill>
                  <a:schemeClr val="tx1"/>
                </a:solidFill>
                <a:latin typeface="Verdana" panose="020B0604030504040204" pitchFamily="34" charset="0"/>
              </a:rPr>
              <a:t>GOOD PRACTICE IN APPOINTING A HEADTEACHER IN CHURCH of ENGLAND SCHOOLS</a:t>
            </a:r>
            <a:endParaRPr lang="en-GB" dirty="0">
              <a:solidFill>
                <a:schemeClr val="tx1"/>
              </a:solidFill>
            </a:endParaRPr>
          </a:p>
        </p:txBody>
      </p:sp>
      <p:sp>
        <p:nvSpPr>
          <p:cNvPr id="3" name="Content Placeholder 2"/>
          <p:cNvSpPr>
            <a:spLocks noGrp="1"/>
          </p:cNvSpPr>
          <p:nvPr>
            <p:ph idx="1"/>
          </p:nvPr>
        </p:nvSpPr>
        <p:spPr>
          <a:xfrm>
            <a:off x="1638265" y="4437112"/>
            <a:ext cx="7067128" cy="648072"/>
          </a:xfrm>
        </p:spPr>
        <p:txBody>
          <a:bodyPr/>
          <a:lstStyle/>
          <a:p>
            <a:pPr marL="0" indent="0" algn="ctr">
              <a:buNone/>
            </a:pPr>
            <a:r>
              <a:rPr lang="en-US" altLang="en-US" dirty="0"/>
              <a:t>Advice to Governing Bodies</a:t>
            </a:r>
          </a:p>
          <a:p>
            <a:endParaRPr lang="en-GB"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2070345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836712"/>
            <a:ext cx="6995120" cy="1143000"/>
          </a:xfrm>
        </p:spPr>
        <p:txBody>
          <a:bodyPr/>
          <a:lstStyle/>
          <a:p>
            <a:pPr algn="l"/>
            <a:r>
              <a:rPr lang="en-GB" altLang="en-US" b="1" dirty="0">
                <a:solidFill>
                  <a:schemeClr val="tx1"/>
                </a:solidFill>
                <a:latin typeface="Verdana" panose="020B0604030504040204" pitchFamily="34" charset="0"/>
              </a:rPr>
              <a:t>THE GOVERNING BODY OF A CHURCH SCHOOL RELY ON THE HEADTEACHER TO:</a:t>
            </a:r>
            <a:endParaRPr lang="en-GB" dirty="0">
              <a:solidFill>
                <a:schemeClr val="tx1"/>
              </a:solidFill>
            </a:endParaRPr>
          </a:p>
        </p:txBody>
      </p:sp>
      <p:sp>
        <p:nvSpPr>
          <p:cNvPr id="3" name="Content Placeholder 2"/>
          <p:cNvSpPr>
            <a:spLocks noGrp="1"/>
          </p:cNvSpPr>
          <p:nvPr>
            <p:ph idx="1"/>
          </p:nvPr>
        </p:nvSpPr>
        <p:spPr>
          <a:xfrm>
            <a:off x="1691680" y="2694819"/>
            <a:ext cx="6995120" cy="2808412"/>
          </a:xfrm>
        </p:spPr>
        <p:txBody>
          <a:bodyPr/>
          <a:lstStyle/>
          <a:p>
            <a:r>
              <a:rPr lang="en-GB" altLang="en-US" sz="2800" dirty="0"/>
              <a:t>Deliver the School Improvement Plan and policies agreed by the Governing Body</a:t>
            </a:r>
          </a:p>
          <a:p>
            <a:r>
              <a:rPr lang="en-GB" altLang="en-US" sz="2800" dirty="0"/>
              <a:t>Develop, sustain, reflect the Christian ethos</a:t>
            </a:r>
          </a:p>
          <a:p>
            <a:r>
              <a:rPr lang="en-GB" altLang="en-US" sz="2800" dirty="0"/>
              <a:t>Provide best possible education to meet the needs of all learners</a:t>
            </a:r>
          </a:p>
          <a:p>
            <a:r>
              <a:rPr lang="en-GB" altLang="en-US" sz="2800" dirty="0"/>
              <a:t>Maintain a safe and stimulating environment</a:t>
            </a:r>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2521814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274638"/>
            <a:ext cx="6995120" cy="1143000"/>
          </a:xfrm>
        </p:spPr>
        <p:txBody>
          <a:bodyPr/>
          <a:lstStyle/>
          <a:p>
            <a:pPr algn="l"/>
            <a:r>
              <a:rPr lang="en-GB" altLang="en-US" b="1" dirty="0">
                <a:solidFill>
                  <a:schemeClr val="tx1"/>
                </a:solidFill>
                <a:latin typeface="Verdana" panose="020B0604030504040204" pitchFamily="34" charset="0"/>
              </a:rPr>
              <a:t>UNDERSTANDING OF CHRISTIAN LEADERSHIP</a:t>
            </a:r>
            <a:endParaRPr lang="en-GB" dirty="0">
              <a:solidFill>
                <a:schemeClr val="tx1"/>
              </a:solidFill>
            </a:endParaRPr>
          </a:p>
        </p:txBody>
      </p:sp>
      <p:sp>
        <p:nvSpPr>
          <p:cNvPr id="3" name="Content Placeholder 2"/>
          <p:cNvSpPr>
            <a:spLocks noGrp="1"/>
          </p:cNvSpPr>
          <p:nvPr>
            <p:ph idx="1"/>
          </p:nvPr>
        </p:nvSpPr>
        <p:spPr>
          <a:xfrm>
            <a:off x="1691680" y="1600200"/>
            <a:ext cx="6995120" cy="4421188"/>
          </a:xfrm>
        </p:spPr>
        <p:txBody>
          <a:bodyPr/>
          <a:lstStyle/>
          <a:p>
            <a:r>
              <a:rPr lang="en-GB" altLang="en-US" dirty="0"/>
              <a:t>Model the leadership of Jesus</a:t>
            </a:r>
          </a:p>
          <a:p>
            <a:r>
              <a:rPr lang="en-GB" altLang="en-US" dirty="0"/>
              <a:t>Servant leader with deep moral purpose</a:t>
            </a:r>
          </a:p>
          <a:p>
            <a:r>
              <a:rPr lang="en-GB" altLang="en-US" dirty="0"/>
              <a:t>Puts needs of others above selfish needs</a:t>
            </a:r>
          </a:p>
          <a:p>
            <a:r>
              <a:rPr lang="en-GB" altLang="en-US" dirty="0"/>
              <a:t>Requires sensitivity to needs / feelings of pupils, staff and parents</a:t>
            </a:r>
          </a:p>
          <a:p>
            <a:r>
              <a:rPr lang="en-GB" altLang="en-US" dirty="0"/>
              <a:t>Prayer sustains Christian leadership</a:t>
            </a:r>
          </a:p>
          <a:p>
            <a:endParaRPr lang="en-GB"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764511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274638"/>
            <a:ext cx="6995120" cy="1143000"/>
          </a:xfrm>
        </p:spPr>
        <p:txBody>
          <a:bodyPr/>
          <a:lstStyle/>
          <a:p>
            <a:pPr algn="l"/>
            <a:r>
              <a:rPr lang="en-GB" altLang="en-US" b="1" dirty="0">
                <a:solidFill>
                  <a:schemeClr val="tx1"/>
                </a:solidFill>
                <a:latin typeface="Verdana" panose="020B0604030504040204" pitchFamily="34" charset="0"/>
              </a:rPr>
              <a:t>BASED ON PRAYERFUL SERVANT MODEL</a:t>
            </a:r>
            <a:endParaRPr lang="en-GB" dirty="0">
              <a:solidFill>
                <a:schemeClr val="tx1"/>
              </a:solidFill>
            </a:endParaRPr>
          </a:p>
        </p:txBody>
      </p:sp>
      <p:sp>
        <p:nvSpPr>
          <p:cNvPr id="3" name="Content Placeholder 2"/>
          <p:cNvSpPr>
            <a:spLocks noGrp="1"/>
          </p:cNvSpPr>
          <p:nvPr>
            <p:ph idx="1"/>
          </p:nvPr>
        </p:nvSpPr>
        <p:spPr>
          <a:xfrm>
            <a:off x="1691680" y="1600200"/>
            <a:ext cx="6995120" cy="4421188"/>
          </a:xfrm>
        </p:spPr>
        <p:txBody>
          <a:bodyPr/>
          <a:lstStyle/>
          <a:p>
            <a:r>
              <a:rPr lang="en-GB" altLang="en-US" dirty="0"/>
              <a:t>Not sign of weakness or lacking in dynamism</a:t>
            </a:r>
          </a:p>
          <a:p>
            <a:r>
              <a:rPr lang="en-GB" altLang="en-US" dirty="0"/>
              <a:t>Christian leadership should be clear, focused and energetic</a:t>
            </a:r>
          </a:p>
          <a:p>
            <a:r>
              <a:rPr lang="en-GB" altLang="en-US" dirty="0"/>
              <a:t>Focused on gospel values as reflected in ethos statement and policies</a:t>
            </a:r>
          </a:p>
          <a:p>
            <a:r>
              <a:rPr lang="en-GB" altLang="en-US" dirty="0"/>
              <a:t>Encourage all staff to give their best in the service of pupils</a:t>
            </a:r>
          </a:p>
          <a:p>
            <a:endParaRPr lang="en-GB"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2154402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274638"/>
            <a:ext cx="6995120" cy="1143000"/>
          </a:xfrm>
        </p:spPr>
        <p:txBody>
          <a:bodyPr/>
          <a:lstStyle/>
          <a:p>
            <a:pPr algn="l"/>
            <a:r>
              <a:rPr lang="en-GB" altLang="en-US" b="1" dirty="0">
                <a:solidFill>
                  <a:schemeClr val="tx1"/>
                </a:solidFill>
                <a:latin typeface="Verdana" panose="020B0604030504040204" pitchFamily="34" charset="0"/>
              </a:rPr>
              <a:t>VOLUNTARY AIDED SCHOOLS</a:t>
            </a:r>
            <a:endParaRPr lang="en-GB" dirty="0">
              <a:solidFill>
                <a:schemeClr val="tx1"/>
              </a:solidFill>
            </a:endParaRPr>
          </a:p>
        </p:txBody>
      </p:sp>
      <p:sp>
        <p:nvSpPr>
          <p:cNvPr id="3" name="Content Placeholder 2"/>
          <p:cNvSpPr>
            <a:spLocks noGrp="1"/>
          </p:cNvSpPr>
          <p:nvPr>
            <p:ph idx="1"/>
          </p:nvPr>
        </p:nvSpPr>
        <p:spPr>
          <a:xfrm>
            <a:off x="1691680" y="1600200"/>
            <a:ext cx="6995120" cy="4421188"/>
          </a:xfrm>
        </p:spPr>
        <p:txBody>
          <a:bodyPr/>
          <a:lstStyle/>
          <a:p>
            <a:r>
              <a:rPr lang="en-GB" altLang="en-US" sz="2800" dirty="0"/>
              <a:t>May discriminate in favour of candidates who can demonstrate a positive commitment to the Christian faith</a:t>
            </a:r>
          </a:p>
          <a:p>
            <a:r>
              <a:rPr lang="en-GB" altLang="en-US" sz="2800" dirty="0"/>
              <a:t>Governing Body to decide how they will use this right in person specification</a:t>
            </a:r>
          </a:p>
          <a:p>
            <a:r>
              <a:rPr lang="en-GB" altLang="en-US" sz="2800" dirty="0"/>
              <a:t>Make clear in advertising, job and person specifications</a:t>
            </a:r>
          </a:p>
          <a:p>
            <a:r>
              <a:rPr lang="en-GB" altLang="en-US" sz="2800" dirty="0"/>
              <a:t>The school’s ethos statement should form part of the information pack</a:t>
            </a:r>
          </a:p>
          <a:p>
            <a:pPr marL="0" indent="0">
              <a:buNone/>
            </a:pPr>
            <a:endParaRPr lang="en-GB"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3667068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274638"/>
            <a:ext cx="6995120" cy="1143000"/>
          </a:xfrm>
        </p:spPr>
        <p:txBody>
          <a:bodyPr/>
          <a:lstStyle/>
          <a:p>
            <a:pPr algn="l"/>
            <a:r>
              <a:rPr lang="en-GB" altLang="en-US" b="1" dirty="0">
                <a:solidFill>
                  <a:schemeClr val="tx1"/>
                </a:solidFill>
                <a:latin typeface="Verdana" panose="020B0604030504040204" pitchFamily="34" charset="0"/>
              </a:rPr>
              <a:t>DEFINING LEVEL OF CHRISTIAN COMMITMENT</a:t>
            </a:r>
            <a:endParaRPr lang="en-GB" dirty="0">
              <a:solidFill>
                <a:schemeClr val="tx1"/>
              </a:solidFill>
            </a:endParaRPr>
          </a:p>
        </p:txBody>
      </p:sp>
      <p:sp>
        <p:nvSpPr>
          <p:cNvPr id="3" name="Content Placeholder 2"/>
          <p:cNvSpPr>
            <a:spLocks noGrp="1"/>
          </p:cNvSpPr>
          <p:nvPr>
            <p:ph idx="1"/>
          </p:nvPr>
        </p:nvSpPr>
        <p:spPr>
          <a:xfrm>
            <a:off x="1691680" y="1600200"/>
            <a:ext cx="6995120" cy="4421188"/>
          </a:xfrm>
        </p:spPr>
        <p:txBody>
          <a:bodyPr/>
          <a:lstStyle/>
          <a:p>
            <a:r>
              <a:rPr lang="en-GB" altLang="en-US" sz="2800" dirty="0"/>
              <a:t>The Governing Body need a shared view</a:t>
            </a:r>
          </a:p>
          <a:p>
            <a:r>
              <a:rPr lang="en-GB" altLang="en-US" sz="2800" dirty="0"/>
              <a:t>A communicant member of C of E?</a:t>
            </a:r>
          </a:p>
          <a:p>
            <a:r>
              <a:rPr lang="en-GB" altLang="en-US" sz="2800" dirty="0"/>
              <a:t>A practising Christian / Anglican preferred?</a:t>
            </a:r>
          </a:p>
          <a:p>
            <a:r>
              <a:rPr lang="en-GB" altLang="en-US" sz="2800" dirty="0"/>
              <a:t>A member of church in membership of Churches Together. </a:t>
            </a:r>
            <a:r>
              <a:rPr lang="en-GB" altLang="en-US" sz="2800" dirty="0">
                <a:hlinkClick r:id="rId2"/>
              </a:rPr>
              <a:t>www.cte.org.uk</a:t>
            </a:r>
            <a:r>
              <a:rPr lang="en-GB" altLang="en-US" sz="2800" dirty="0"/>
              <a:t> ?</a:t>
            </a:r>
          </a:p>
          <a:p>
            <a:r>
              <a:rPr lang="en-GB" altLang="en-US" sz="2800" dirty="0"/>
              <a:t>Can articulate a philosophy for church school education</a:t>
            </a:r>
          </a:p>
          <a:p>
            <a:r>
              <a:rPr lang="en-GB" altLang="en-US" sz="2800" dirty="0"/>
              <a:t>Can provide spiritual leadership</a:t>
            </a:r>
          </a:p>
          <a:p>
            <a:pPr marL="0" indent="0">
              <a:buNone/>
            </a:pPr>
            <a:endParaRPr lang="en-GB"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2130233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548680"/>
            <a:ext cx="6995120" cy="1143000"/>
          </a:xfrm>
        </p:spPr>
        <p:txBody>
          <a:bodyPr/>
          <a:lstStyle/>
          <a:p>
            <a:pPr algn="l"/>
            <a:r>
              <a:rPr lang="en-GB" altLang="en-US" b="1" dirty="0">
                <a:solidFill>
                  <a:schemeClr val="tx1"/>
                </a:solidFill>
                <a:latin typeface="Verdana" panose="020B0604030504040204" pitchFamily="34" charset="0"/>
              </a:rPr>
              <a:t>GB NEEDS TO BE CLEAR HOW THEY DEFINE CHRISTIAN COMMITMENT</a:t>
            </a:r>
            <a:endParaRPr lang="en-GB" dirty="0">
              <a:solidFill>
                <a:schemeClr val="tx1"/>
              </a:solidFill>
            </a:endParaRPr>
          </a:p>
        </p:txBody>
      </p:sp>
      <p:sp>
        <p:nvSpPr>
          <p:cNvPr id="3" name="Content Placeholder 2"/>
          <p:cNvSpPr>
            <a:spLocks noGrp="1"/>
          </p:cNvSpPr>
          <p:nvPr>
            <p:ph idx="1"/>
          </p:nvPr>
        </p:nvSpPr>
        <p:spPr>
          <a:xfrm>
            <a:off x="1691680" y="2420888"/>
            <a:ext cx="6995120" cy="3384476"/>
          </a:xfrm>
        </p:spPr>
        <p:txBody>
          <a:bodyPr/>
          <a:lstStyle/>
          <a:p>
            <a:pPr marL="0" indent="0">
              <a:buNone/>
            </a:pPr>
            <a:r>
              <a:rPr lang="en-GB" altLang="en-US" dirty="0"/>
              <a:t>The Governing Body need confidence to demand the type and level of commitment required to promote the church foundation and comply with the Trust Deed, Vision and Mission Statement of the school.</a:t>
            </a:r>
          </a:p>
          <a:p>
            <a:pPr marL="0" indent="0">
              <a:buNone/>
            </a:pPr>
            <a:endParaRPr lang="en-GB" altLang="en-US" sz="2800"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3360465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548680"/>
            <a:ext cx="6995120" cy="1143000"/>
          </a:xfrm>
        </p:spPr>
        <p:txBody>
          <a:bodyPr/>
          <a:lstStyle/>
          <a:p>
            <a:pPr algn="l"/>
            <a:r>
              <a:rPr lang="en-GB" altLang="en-US" b="1" dirty="0">
                <a:solidFill>
                  <a:schemeClr val="tx1"/>
                </a:solidFill>
                <a:latin typeface="Verdana" panose="020B0604030504040204" pitchFamily="34" charset="0"/>
              </a:rPr>
              <a:t>CHRISTIAN COMMITMENT REFERENCE</a:t>
            </a:r>
            <a:endParaRPr lang="en-GB" dirty="0">
              <a:solidFill>
                <a:schemeClr val="tx1"/>
              </a:solidFill>
            </a:endParaRPr>
          </a:p>
        </p:txBody>
      </p:sp>
      <p:sp>
        <p:nvSpPr>
          <p:cNvPr id="3" name="Content Placeholder 2"/>
          <p:cNvSpPr>
            <a:spLocks noGrp="1"/>
          </p:cNvSpPr>
          <p:nvPr>
            <p:ph idx="1"/>
          </p:nvPr>
        </p:nvSpPr>
        <p:spPr>
          <a:xfrm>
            <a:off x="1691680" y="2420888"/>
            <a:ext cx="6995120" cy="3384476"/>
          </a:xfrm>
        </p:spPr>
        <p:txBody>
          <a:bodyPr/>
          <a:lstStyle/>
          <a:p>
            <a:pPr marL="0" indent="0">
              <a:buNone/>
            </a:pPr>
            <a:r>
              <a:rPr lang="en-GB" altLang="en-US" dirty="0"/>
              <a:t>The Governing Body can ask for an extra Christian commitment referee and a statement as to why the applicant is applying to lead a church school.</a:t>
            </a:r>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1154496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548680"/>
            <a:ext cx="6995120" cy="1143000"/>
          </a:xfrm>
        </p:spPr>
        <p:txBody>
          <a:bodyPr/>
          <a:lstStyle/>
          <a:p>
            <a:pPr algn="l"/>
            <a:r>
              <a:rPr lang="en-GB" altLang="en-US" b="1" dirty="0">
                <a:solidFill>
                  <a:schemeClr val="tx1"/>
                </a:solidFill>
                <a:latin typeface="Verdana" panose="020B0604030504040204" pitchFamily="34" charset="0"/>
              </a:rPr>
              <a:t>VOLUNTARY CONTROLLED SCHOOLS</a:t>
            </a:r>
            <a:endParaRPr lang="en-GB" dirty="0">
              <a:solidFill>
                <a:schemeClr val="tx1"/>
              </a:solidFill>
            </a:endParaRPr>
          </a:p>
        </p:txBody>
      </p:sp>
      <p:sp>
        <p:nvSpPr>
          <p:cNvPr id="3" name="Content Placeholder 2"/>
          <p:cNvSpPr>
            <a:spLocks noGrp="1"/>
          </p:cNvSpPr>
          <p:nvPr>
            <p:ph idx="1"/>
          </p:nvPr>
        </p:nvSpPr>
        <p:spPr>
          <a:xfrm>
            <a:off x="1691680" y="1954952"/>
            <a:ext cx="6995120" cy="4213055"/>
          </a:xfrm>
        </p:spPr>
        <p:txBody>
          <a:bodyPr/>
          <a:lstStyle/>
          <a:p>
            <a:pPr>
              <a:lnSpc>
                <a:spcPct val="90000"/>
              </a:lnSpc>
            </a:pPr>
            <a:r>
              <a:rPr lang="en-GB" altLang="en-US" sz="2800" dirty="0"/>
              <a:t>Not able to discriminate in favour of candidates who have active Christian faith</a:t>
            </a:r>
          </a:p>
          <a:p>
            <a:pPr>
              <a:lnSpc>
                <a:spcPct val="90000"/>
              </a:lnSpc>
            </a:pPr>
            <a:r>
              <a:rPr lang="en-GB" altLang="en-US" sz="2800" dirty="0"/>
              <a:t>Can be required to support, uphold and sustain the Christian character of the school, promote church foundation and uphold Trust Deed</a:t>
            </a:r>
          </a:p>
          <a:p>
            <a:pPr>
              <a:lnSpc>
                <a:spcPct val="90000"/>
              </a:lnSpc>
            </a:pPr>
            <a:r>
              <a:rPr lang="en-GB" altLang="en-US" sz="2800" dirty="0"/>
              <a:t>Questions to explore this can be asked at interview</a:t>
            </a:r>
          </a:p>
          <a:p>
            <a:pPr>
              <a:lnSpc>
                <a:spcPct val="90000"/>
              </a:lnSpc>
            </a:pPr>
            <a:r>
              <a:rPr lang="en-GB" altLang="en-US" sz="2800" dirty="0"/>
              <a:t>Ethos statement should be part of information pack</a:t>
            </a:r>
          </a:p>
          <a:p>
            <a:pPr marL="0" indent="0">
              <a:buNone/>
            </a:pPr>
            <a:endParaRPr lang="en-GB" altLang="en-US" sz="2800"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2567333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548680"/>
            <a:ext cx="6995120" cy="1143000"/>
          </a:xfrm>
        </p:spPr>
        <p:txBody>
          <a:bodyPr/>
          <a:lstStyle/>
          <a:p>
            <a:pPr algn="l"/>
            <a:r>
              <a:rPr lang="en-GB" altLang="en-US" sz="3200" b="1" dirty="0">
                <a:solidFill>
                  <a:schemeClr val="tx1"/>
                </a:solidFill>
                <a:latin typeface="Verdana" panose="020B0604030504040204" pitchFamily="34" charset="0"/>
              </a:rPr>
              <a:t>WHOLE GOVERNING BODY MEETING TO CONFIRM APPOINTMENT PROCESS</a:t>
            </a:r>
            <a:endParaRPr lang="en-GB" sz="3200" dirty="0">
              <a:solidFill>
                <a:schemeClr val="tx1"/>
              </a:solidFill>
            </a:endParaRPr>
          </a:p>
        </p:txBody>
      </p:sp>
      <p:sp>
        <p:nvSpPr>
          <p:cNvPr id="3" name="Content Placeholder 2"/>
          <p:cNvSpPr>
            <a:spLocks noGrp="1"/>
          </p:cNvSpPr>
          <p:nvPr>
            <p:ph idx="1"/>
          </p:nvPr>
        </p:nvSpPr>
        <p:spPr>
          <a:xfrm>
            <a:off x="1691680" y="2234991"/>
            <a:ext cx="6995120" cy="3423593"/>
          </a:xfrm>
        </p:spPr>
        <p:txBody>
          <a:bodyPr/>
          <a:lstStyle/>
          <a:p>
            <a:pPr>
              <a:lnSpc>
                <a:spcPct val="80000"/>
              </a:lnSpc>
            </a:pPr>
            <a:r>
              <a:rPr lang="en-GB" altLang="en-US" sz="2000" dirty="0"/>
              <a:t>Engage advice from Diocesan and Local Authority representatives</a:t>
            </a:r>
          </a:p>
          <a:p>
            <a:pPr>
              <a:lnSpc>
                <a:spcPct val="80000"/>
              </a:lnSpc>
            </a:pPr>
            <a:r>
              <a:rPr lang="en-GB" altLang="en-US" sz="2000" dirty="0"/>
              <a:t>Consider alternative leadership models and</a:t>
            </a:r>
          </a:p>
          <a:p>
            <a:pPr lvl="1">
              <a:lnSpc>
                <a:spcPct val="80000"/>
              </a:lnSpc>
            </a:pPr>
            <a:r>
              <a:rPr lang="en-GB" altLang="en-US" sz="2000" dirty="0"/>
              <a:t>Type of leadership needed, short, medium and long term</a:t>
            </a:r>
          </a:p>
          <a:p>
            <a:pPr>
              <a:lnSpc>
                <a:spcPct val="80000"/>
              </a:lnSpc>
            </a:pPr>
            <a:r>
              <a:rPr lang="en-GB" altLang="en-US" sz="2000" dirty="0"/>
              <a:t>Decide on the Salary Range (ISR) for the post</a:t>
            </a:r>
          </a:p>
          <a:p>
            <a:pPr>
              <a:lnSpc>
                <a:spcPct val="80000"/>
              </a:lnSpc>
            </a:pPr>
            <a:r>
              <a:rPr lang="en-GB" altLang="en-US" sz="2000" dirty="0"/>
              <a:t>Consider what training is needed by governors / panel (including Safer Recruitment)</a:t>
            </a:r>
          </a:p>
          <a:p>
            <a:pPr>
              <a:lnSpc>
                <a:spcPct val="80000"/>
              </a:lnSpc>
            </a:pPr>
            <a:r>
              <a:rPr lang="en-GB" altLang="en-US" sz="2000" dirty="0"/>
              <a:t>Decide whether to use a recruitment service</a:t>
            </a:r>
          </a:p>
          <a:p>
            <a:pPr>
              <a:lnSpc>
                <a:spcPct val="80000"/>
              </a:lnSpc>
            </a:pPr>
            <a:r>
              <a:rPr lang="en-GB" altLang="en-US" sz="2000" dirty="0"/>
              <a:t>Delegate appointment process to appointment panel (3-5)</a:t>
            </a:r>
          </a:p>
          <a:p>
            <a:pPr>
              <a:lnSpc>
                <a:spcPct val="80000"/>
              </a:lnSpc>
            </a:pPr>
            <a:r>
              <a:rPr lang="en-GB" altLang="en-US" sz="2000" dirty="0"/>
              <a:t>Named reserved members</a:t>
            </a:r>
          </a:p>
          <a:p>
            <a:pPr>
              <a:lnSpc>
                <a:spcPct val="80000"/>
              </a:lnSpc>
            </a:pPr>
            <a:r>
              <a:rPr lang="en-GB" altLang="en-US" sz="2000" dirty="0"/>
              <a:t>Foundation governors must be represented</a:t>
            </a:r>
          </a:p>
          <a:p>
            <a:pPr>
              <a:lnSpc>
                <a:spcPct val="90000"/>
              </a:lnSpc>
            </a:pPr>
            <a:endParaRPr lang="en-GB" altLang="en-US" sz="2400"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605115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548680"/>
            <a:ext cx="6995120" cy="1143000"/>
          </a:xfrm>
        </p:spPr>
        <p:txBody>
          <a:bodyPr/>
          <a:lstStyle/>
          <a:p>
            <a:pPr algn="l"/>
            <a:r>
              <a:rPr lang="en-GB" altLang="en-US" b="1" dirty="0">
                <a:solidFill>
                  <a:schemeClr val="tx1"/>
                </a:solidFill>
                <a:latin typeface="Verdana" panose="020B0604030504040204" pitchFamily="34" charset="0"/>
              </a:rPr>
              <a:t>NEEDS ANALYSIS EXERCISE</a:t>
            </a:r>
            <a:endParaRPr lang="en-GB" dirty="0">
              <a:solidFill>
                <a:schemeClr val="tx1"/>
              </a:solidFill>
            </a:endParaRPr>
          </a:p>
        </p:txBody>
      </p:sp>
      <p:sp>
        <p:nvSpPr>
          <p:cNvPr id="3" name="Content Placeholder 2"/>
          <p:cNvSpPr>
            <a:spLocks noGrp="1"/>
          </p:cNvSpPr>
          <p:nvPr>
            <p:ph idx="1"/>
          </p:nvPr>
        </p:nvSpPr>
        <p:spPr>
          <a:xfrm>
            <a:off x="1709097" y="1988840"/>
            <a:ext cx="6995120" cy="4032448"/>
          </a:xfrm>
        </p:spPr>
        <p:txBody>
          <a:bodyPr/>
          <a:lstStyle/>
          <a:p>
            <a:r>
              <a:rPr lang="en-GB" altLang="en-US" dirty="0"/>
              <a:t>Conduct a needs analysis exercise:</a:t>
            </a:r>
          </a:p>
          <a:p>
            <a:pPr lvl="1"/>
            <a:r>
              <a:rPr lang="en-GB" altLang="en-US" sz="3200" dirty="0"/>
              <a:t>Ethos statement, mission statement and Christian values</a:t>
            </a:r>
          </a:p>
          <a:p>
            <a:pPr lvl="1"/>
            <a:r>
              <a:rPr lang="en-GB" altLang="en-US" sz="3200" dirty="0"/>
              <a:t>Local Authority categorisation</a:t>
            </a:r>
          </a:p>
          <a:p>
            <a:pPr lvl="1"/>
            <a:r>
              <a:rPr lang="en-GB" altLang="en-US" sz="3200" dirty="0"/>
              <a:t>Latest inspection reports</a:t>
            </a:r>
          </a:p>
          <a:p>
            <a:pPr lvl="1"/>
            <a:r>
              <a:rPr lang="en-GB" altLang="en-US" sz="3200" dirty="0"/>
              <a:t>Curriculum and teaching</a:t>
            </a:r>
          </a:p>
          <a:p>
            <a:pPr lvl="1"/>
            <a:r>
              <a:rPr lang="en-GB" altLang="en-US" sz="3200" dirty="0"/>
              <a:t>Financial situation</a:t>
            </a:r>
          </a:p>
          <a:p>
            <a:pPr>
              <a:lnSpc>
                <a:spcPct val="90000"/>
              </a:lnSpc>
            </a:pPr>
            <a:endParaRPr lang="en-GB" altLang="en-US" sz="2400"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922884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548680"/>
            <a:ext cx="6995120" cy="1143000"/>
          </a:xfrm>
        </p:spPr>
        <p:txBody>
          <a:bodyPr/>
          <a:lstStyle/>
          <a:p>
            <a:pPr algn="l"/>
            <a:r>
              <a:rPr lang="en-GB" altLang="en-US" b="1" dirty="0">
                <a:solidFill>
                  <a:schemeClr val="tx1"/>
                </a:solidFill>
                <a:latin typeface="Verdana" panose="020B0604030504040204" pitchFamily="34" charset="0"/>
              </a:rPr>
              <a:t>NEEDS ANALYSIS (cont.)</a:t>
            </a:r>
            <a:endParaRPr lang="en-GB" dirty="0">
              <a:solidFill>
                <a:schemeClr val="tx1"/>
              </a:solidFill>
            </a:endParaRPr>
          </a:p>
        </p:txBody>
      </p:sp>
      <p:sp>
        <p:nvSpPr>
          <p:cNvPr id="3" name="Content Placeholder 2"/>
          <p:cNvSpPr>
            <a:spLocks noGrp="1"/>
          </p:cNvSpPr>
          <p:nvPr>
            <p:ph idx="1"/>
          </p:nvPr>
        </p:nvSpPr>
        <p:spPr>
          <a:xfrm>
            <a:off x="1709097" y="1988840"/>
            <a:ext cx="6995120" cy="4032448"/>
          </a:xfrm>
        </p:spPr>
        <p:txBody>
          <a:bodyPr/>
          <a:lstStyle/>
          <a:p>
            <a:pPr lvl="1"/>
            <a:r>
              <a:rPr lang="en-GB" altLang="en-US" sz="3200" dirty="0"/>
              <a:t>Staffing and staff development</a:t>
            </a:r>
          </a:p>
          <a:p>
            <a:pPr lvl="1"/>
            <a:r>
              <a:rPr lang="en-GB" altLang="en-US" sz="3200" dirty="0"/>
              <a:t>Buildings, facilities and resources</a:t>
            </a:r>
          </a:p>
          <a:p>
            <a:pPr lvl="1"/>
            <a:r>
              <a:rPr lang="en-GB" altLang="en-US" sz="3200" dirty="0"/>
              <a:t>Relationships with parish and community</a:t>
            </a:r>
          </a:p>
          <a:p>
            <a:pPr lvl="1"/>
            <a:r>
              <a:rPr lang="en-GB" altLang="en-US" sz="3200" dirty="0"/>
              <a:t>School improvement plan</a:t>
            </a:r>
          </a:p>
          <a:p>
            <a:pPr lvl="1"/>
            <a:r>
              <a:rPr lang="en-GB" altLang="en-US" sz="3200" dirty="0"/>
              <a:t>Current key tasks of </a:t>
            </a:r>
            <a:r>
              <a:rPr lang="en-GB" altLang="en-US" sz="3200" dirty="0" err="1"/>
              <a:t>Headteacher</a:t>
            </a:r>
            <a:r>
              <a:rPr lang="en-GB" altLang="en-US" sz="3200" dirty="0"/>
              <a:t> / school</a:t>
            </a:r>
          </a:p>
          <a:p>
            <a:pPr marL="0" indent="0">
              <a:buNone/>
            </a:pPr>
            <a:endParaRPr lang="en-GB" altLang="en-US"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519229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2315" y="215477"/>
            <a:ext cx="6995120" cy="1143000"/>
          </a:xfrm>
        </p:spPr>
        <p:txBody>
          <a:bodyPr/>
          <a:lstStyle/>
          <a:p>
            <a:pPr algn="l"/>
            <a:r>
              <a:rPr lang="en-GB" altLang="en-US" b="1" dirty="0">
                <a:solidFill>
                  <a:schemeClr val="tx1"/>
                </a:solidFill>
                <a:latin typeface="Verdana" panose="020B0604030504040204" pitchFamily="34" charset="0"/>
              </a:rPr>
              <a:t>NPQH REQUIREMENTS</a:t>
            </a:r>
            <a:endParaRPr lang="en-GB" dirty="0">
              <a:solidFill>
                <a:schemeClr val="tx1"/>
              </a:solidFill>
            </a:endParaRPr>
          </a:p>
        </p:txBody>
      </p:sp>
      <p:sp>
        <p:nvSpPr>
          <p:cNvPr id="3" name="Content Placeholder 2"/>
          <p:cNvSpPr>
            <a:spLocks noGrp="1"/>
          </p:cNvSpPr>
          <p:nvPr>
            <p:ph idx="1"/>
          </p:nvPr>
        </p:nvSpPr>
        <p:spPr>
          <a:xfrm>
            <a:off x="1672315" y="1268760"/>
            <a:ext cx="6995120" cy="4032448"/>
          </a:xfrm>
        </p:spPr>
        <p:txBody>
          <a:bodyPr/>
          <a:lstStyle/>
          <a:p>
            <a:pPr>
              <a:lnSpc>
                <a:spcPct val="90000"/>
              </a:lnSpc>
            </a:pPr>
            <a:r>
              <a:rPr lang="en-GB" altLang="en-US" sz="2400" dirty="0"/>
              <a:t>With effect from 8 February 2012 the requirement to hold NPQH before taking up a </a:t>
            </a:r>
            <a:r>
              <a:rPr lang="en-GB" altLang="en-US" sz="2400" dirty="0" err="1"/>
              <a:t>Headteacher</a:t>
            </a:r>
            <a:r>
              <a:rPr lang="en-GB" altLang="en-US" sz="2400" dirty="0"/>
              <a:t> post was withdrawn.</a:t>
            </a:r>
          </a:p>
          <a:p>
            <a:pPr>
              <a:lnSpc>
                <a:spcPct val="90000"/>
              </a:lnSpc>
            </a:pPr>
            <a:r>
              <a:rPr lang="en-GB" altLang="en-US" sz="2400" dirty="0"/>
              <a:t>Governing bodies can still make the NPQH qualification a requirement within the person specification if they wish.</a:t>
            </a:r>
          </a:p>
          <a:p>
            <a:pPr>
              <a:lnSpc>
                <a:spcPct val="90000"/>
              </a:lnSpc>
            </a:pPr>
            <a:r>
              <a:rPr lang="en-GB" altLang="en-US" sz="2400" dirty="0"/>
              <a:t>A sensible solution might be to require applicants to have evidence of successful further professional leadership development, e.g. NPQH, masters or other post graduate course. All other candidates must have graduated before the post can be offered to them. (In effect it would be very risky to short list any applicant who does not have the NPQH qualification).</a:t>
            </a:r>
          </a:p>
          <a:p>
            <a:pPr marL="0" indent="0">
              <a:buNone/>
            </a:pPr>
            <a:endParaRPr lang="en-GB" altLang="en-US" sz="2800"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3497153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2992" y="188640"/>
            <a:ext cx="6995120" cy="1143000"/>
          </a:xfrm>
        </p:spPr>
        <p:txBody>
          <a:bodyPr/>
          <a:lstStyle/>
          <a:p>
            <a:pPr algn="l"/>
            <a:r>
              <a:rPr lang="en-GB" altLang="en-US" b="1" dirty="0">
                <a:solidFill>
                  <a:schemeClr val="tx1"/>
                </a:solidFill>
                <a:latin typeface="Verdana" panose="020B0604030504040204" pitchFamily="34" charset="0"/>
              </a:rPr>
              <a:t>CHILD PROTECTION</a:t>
            </a:r>
            <a:endParaRPr lang="en-GB" dirty="0">
              <a:solidFill>
                <a:schemeClr val="tx1"/>
              </a:solidFill>
            </a:endParaRPr>
          </a:p>
        </p:txBody>
      </p:sp>
      <p:sp>
        <p:nvSpPr>
          <p:cNvPr id="3" name="Content Placeholder 2"/>
          <p:cNvSpPr>
            <a:spLocks noGrp="1"/>
          </p:cNvSpPr>
          <p:nvPr>
            <p:ph idx="1"/>
          </p:nvPr>
        </p:nvSpPr>
        <p:spPr>
          <a:xfrm>
            <a:off x="1712992" y="1340768"/>
            <a:ext cx="6995120" cy="4032448"/>
          </a:xfrm>
        </p:spPr>
        <p:txBody>
          <a:bodyPr/>
          <a:lstStyle/>
          <a:p>
            <a:r>
              <a:rPr lang="en-GB" altLang="en-US" dirty="0"/>
              <a:t>Local Authority procedures and guidance for enhanced DBS checks</a:t>
            </a:r>
          </a:p>
          <a:p>
            <a:r>
              <a:rPr lang="en-GB" altLang="en-US" dirty="0"/>
              <a:t>Requirement for appointment panel to have governor who has undertaken and passed safer recruitment training.</a:t>
            </a:r>
          </a:p>
          <a:p>
            <a:r>
              <a:rPr lang="en-GB" altLang="en-US" dirty="0"/>
              <a:t>Ensure when existing </a:t>
            </a:r>
            <a:r>
              <a:rPr lang="en-GB" altLang="en-US" dirty="0" err="1"/>
              <a:t>Headteacher</a:t>
            </a:r>
            <a:r>
              <a:rPr lang="en-GB" altLang="en-US" dirty="0"/>
              <a:t> leaves there will be a DSL (Designated Safeguarding Lead) trained person in school.</a:t>
            </a:r>
          </a:p>
          <a:p>
            <a:pPr marL="0" indent="0">
              <a:buNone/>
            </a:pPr>
            <a:endParaRPr lang="en-GB" altLang="en-US"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2849175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2992" y="188640"/>
            <a:ext cx="6995120" cy="1143000"/>
          </a:xfrm>
        </p:spPr>
        <p:txBody>
          <a:bodyPr/>
          <a:lstStyle/>
          <a:p>
            <a:pPr algn="l"/>
            <a:r>
              <a:rPr lang="en-GB" altLang="en-US" b="1" dirty="0">
                <a:solidFill>
                  <a:schemeClr val="tx1"/>
                </a:solidFill>
                <a:latin typeface="Verdana" panose="020B0604030504040204" pitchFamily="34" charset="0"/>
              </a:rPr>
              <a:t>CONFIDENTIALITY</a:t>
            </a:r>
            <a:endParaRPr lang="en-GB" dirty="0">
              <a:solidFill>
                <a:schemeClr val="tx1"/>
              </a:solidFill>
            </a:endParaRPr>
          </a:p>
        </p:txBody>
      </p:sp>
      <p:sp>
        <p:nvSpPr>
          <p:cNvPr id="3" name="Content Placeholder 2"/>
          <p:cNvSpPr>
            <a:spLocks noGrp="1"/>
          </p:cNvSpPr>
          <p:nvPr>
            <p:ph idx="1"/>
          </p:nvPr>
        </p:nvSpPr>
        <p:spPr>
          <a:xfrm>
            <a:off x="1712992" y="1340768"/>
            <a:ext cx="6995120" cy="4032448"/>
          </a:xfrm>
        </p:spPr>
        <p:txBody>
          <a:bodyPr/>
          <a:lstStyle/>
          <a:p>
            <a:r>
              <a:rPr lang="en-GB" altLang="en-US" sz="2800" dirty="0"/>
              <a:t>Essential to maintain throughout</a:t>
            </a:r>
          </a:p>
          <a:p>
            <a:r>
              <a:rPr lang="en-GB" altLang="en-US" sz="2800" dirty="0"/>
              <a:t>All discussions of long / short listing, interview must remain confidential</a:t>
            </a:r>
          </a:p>
          <a:p>
            <a:r>
              <a:rPr lang="en-GB" altLang="en-US" sz="2800" dirty="0"/>
              <a:t>Appointments are a corporate responsibility</a:t>
            </a:r>
          </a:p>
          <a:p>
            <a:r>
              <a:rPr lang="en-GB" altLang="en-US" sz="2800" dirty="0"/>
              <a:t>Public announcements only to be made once candidate has accepted and references checked</a:t>
            </a:r>
          </a:p>
          <a:p>
            <a:r>
              <a:rPr lang="en-GB" altLang="en-US" sz="2800" dirty="0"/>
              <a:t>Out of courtesy, the successful candidate’s current school is usually contacted to discuss timing of announcements</a:t>
            </a:r>
            <a:endParaRPr lang="en-GB" altLang="en-US"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2854487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939" y="692696"/>
            <a:ext cx="6995120" cy="1143000"/>
          </a:xfrm>
        </p:spPr>
        <p:txBody>
          <a:bodyPr/>
          <a:lstStyle/>
          <a:p>
            <a:pPr algn="l"/>
            <a:r>
              <a:rPr lang="en-GB" altLang="en-US" b="1" dirty="0">
                <a:solidFill>
                  <a:schemeClr val="tx1"/>
                </a:solidFill>
                <a:latin typeface="Verdana" panose="020B0604030504040204" pitchFamily="34" charset="0"/>
              </a:rPr>
              <a:t>WHOLE GOVERNING BODY MEETING TO RATIFY DECISION OF APPOINTMENT PANEL</a:t>
            </a:r>
            <a:endParaRPr lang="en-GB" dirty="0">
              <a:solidFill>
                <a:schemeClr val="tx1"/>
              </a:solidFill>
            </a:endParaRPr>
          </a:p>
        </p:txBody>
      </p:sp>
      <p:sp>
        <p:nvSpPr>
          <p:cNvPr id="3" name="Content Placeholder 2"/>
          <p:cNvSpPr>
            <a:spLocks noGrp="1"/>
          </p:cNvSpPr>
          <p:nvPr>
            <p:ph idx="1"/>
          </p:nvPr>
        </p:nvSpPr>
        <p:spPr>
          <a:xfrm>
            <a:off x="1714939" y="2564904"/>
            <a:ext cx="6995120" cy="3456384"/>
          </a:xfrm>
        </p:spPr>
        <p:txBody>
          <a:bodyPr/>
          <a:lstStyle/>
          <a:p>
            <a:r>
              <a:rPr lang="en-GB" altLang="en-US" sz="2800" dirty="0"/>
              <a:t>Same day / evening as process completes</a:t>
            </a:r>
          </a:p>
          <a:p>
            <a:r>
              <a:rPr lang="en-GB" altLang="en-US" sz="2800" dirty="0"/>
              <a:t>Panel report process as fair and rigorous, confirmed by Diocese and Local Authority, and report decision</a:t>
            </a:r>
          </a:p>
          <a:p>
            <a:r>
              <a:rPr lang="en-GB" altLang="en-US" sz="2800" dirty="0"/>
              <a:t>Governing Body confirm decision to appoint or not to appoint</a:t>
            </a:r>
          </a:p>
          <a:p>
            <a:r>
              <a:rPr lang="en-GB" altLang="en-US" sz="2800" dirty="0"/>
              <a:t>No discussion </a:t>
            </a:r>
            <a:r>
              <a:rPr lang="en-GB" altLang="en-US" sz="2800"/>
              <a:t>of candidates</a:t>
            </a:r>
            <a:endParaRPr lang="en-GB" altLang="en-US" sz="2800" dirty="0"/>
          </a:p>
          <a:p>
            <a:endParaRPr lang="en-GB" altLang="en-US" dirty="0"/>
          </a:p>
        </p:txBody>
      </p:sp>
      <p:sp>
        <p:nvSpPr>
          <p:cNvPr id="4" name="Rectangle 3"/>
          <p:cNvSpPr/>
          <p:nvPr/>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65" y="6201895"/>
            <a:ext cx="1553383" cy="475079"/>
          </a:xfrm>
          <a:prstGeom prst="rect">
            <a:avLst/>
          </a:prstGeom>
        </p:spPr>
      </p:pic>
    </p:spTree>
    <p:extLst>
      <p:ext uri="{BB962C8B-B14F-4D97-AF65-F5344CB8AC3E}">
        <p14:creationId xmlns:p14="http://schemas.microsoft.com/office/powerpoint/2010/main" val="3404434726"/>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Myriad Pro"/>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py of PPT_template [Read-Only] [Compatibility Mode]" id="{B20C2875-9782-4E3B-A8EB-088CE04F0DB8}" vid="{FECFB706-8450-4824-BDED-583A9BEB2880}"/>
    </a:ext>
  </a:extLst>
</a:theme>
</file>

<file path=docProps/app.xml><?xml version="1.0" encoding="utf-8"?>
<Properties xmlns="http://schemas.openxmlformats.org/officeDocument/2006/extended-properties" xmlns:vt="http://schemas.openxmlformats.org/officeDocument/2006/docPropsVTypes">
  <Template/>
  <TotalTime>0</TotalTime>
  <Words>785</Words>
  <Application>Microsoft Office PowerPoint</Application>
  <PresentationFormat>On-screen Show (4:3)</PresentationFormat>
  <Paragraphs>83</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Myriad Pro</vt:lpstr>
      <vt:lpstr>Verdana</vt:lpstr>
      <vt:lpstr>Office Theme</vt:lpstr>
      <vt:lpstr>Appointing Headteachers</vt:lpstr>
      <vt:lpstr>GOOD PRACTICE IN APPOINTING A HEADTEACHER IN CHURCH of ENGLAND SCHOOLS</vt:lpstr>
      <vt:lpstr>THE GOVERNING BODY OF A CHURCH SCHOOL RELY ON THE HEADTEACHER TO:</vt:lpstr>
      <vt:lpstr>UNDERSTANDING OF CHRISTIAN LEADERSHIP</vt:lpstr>
      <vt:lpstr>BASED ON PRAYERFUL SERVANT MODEL</vt:lpstr>
      <vt:lpstr>VOLUNTARY AIDED SCHOOLS</vt:lpstr>
      <vt:lpstr>DEFINING LEVEL OF CHRISTIAN COMMITMENT</vt:lpstr>
      <vt:lpstr>GB NEEDS TO BE CLEAR HOW THEY DEFINE CHRISTIAN COMMITMENT</vt:lpstr>
      <vt:lpstr>CHRISTIAN COMMITMENT REFERENCE</vt:lpstr>
      <vt:lpstr>VOLUNTARY CONTROLLED SCHOOLS</vt:lpstr>
      <vt:lpstr>WHOLE GOVERNING BODY MEETING TO CONFIRM APPOINTMENT PROCESS</vt:lpstr>
      <vt:lpstr>NEEDS ANALYSIS EXERCISE</vt:lpstr>
      <vt:lpstr>NEEDS ANALYSIS (cont.)</vt:lpstr>
      <vt:lpstr>NPQH REQUIREMENTS</vt:lpstr>
      <vt:lpstr>CHILD PROTECTION</vt:lpstr>
      <vt:lpstr>CONFIDENTIALITY</vt:lpstr>
      <vt:lpstr>WHOLE GOVERNING BODY MEETING TO RATIFY DECISION OF APPOINTMENT PANEL</vt:lpstr>
    </vt:vector>
  </TitlesOfParts>
  <Company>The Diocese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Nick Edmonds</dc:creator>
  <cp:lastModifiedBy>Rose Jeffery</cp:lastModifiedBy>
  <cp:revision>25</cp:revision>
  <dcterms:created xsi:type="dcterms:W3CDTF">2013-06-04T14:11:09Z</dcterms:created>
  <dcterms:modified xsi:type="dcterms:W3CDTF">2022-03-21T12:47:20Z</dcterms:modified>
</cp:coreProperties>
</file>